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2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7" r:id="rId2"/>
    <p:sldMasterId id="2147483665" r:id="rId3"/>
    <p:sldMasterId id="2147483648" r:id="rId4"/>
    <p:sldMasterId id="2147483651" r:id="rId5"/>
    <p:sldMasterId id="2147483653" r:id="rId6"/>
    <p:sldMasterId id="2147483655" r:id="rId7"/>
    <p:sldMasterId id="2147483657" r:id="rId8"/>
    <p:sldMasterId id="2147483659" r:id="rId9"/>
    <p:sldMasterId id="2147483661" r:id="rId10"/>
    <p:sldMasterId id="2147484625" r:id="rId11"/>
    <p:sldMasterId id="2147486110" r:id="rId12"/>
    <p:sldMasterId id="2147486126" r:id="rId13"/>
    <p:sldMasterId id="2147486141" r:id="rId14"/>
    <p:sldMasterId id="2147486156" r:id="rId15"/>
  </p:sldMasterIdLst>
  <p:notesMasterIdLst>
    <p:notesMasterId r:id="rId110"/>
  </p:notesMasterIdLst>
  <p:handoutMasterIdLst>
    <p:handoutMasterId r:id="rId111"/>
  </p:handoutMasterIdLst>
  <p:sldIdLst>
    <p:sldId id="1023" r:id="rId16"/>
    <p:sldId id="1022" r:id="rId17"/>
    <p:sldId id="872" r:id="rId18"/>
    <p:sldId id="1059" r:id="rId19"/>
    <p:sldId id="1060" r:id="rId20"/>
    <p:sldId id="1061" r:id="rId21"/>
    <p:sldId id="1062" r:id="rId22"/>
    <p:sldId id="1063" r:id="rId23"/>
    <p:sldId id="1064" r:id="rId24"/>
    <p:sldId id="1065" r:id="rId25"/>
    <p:sldId id="1066" r:id="rId26"/>
    <p:sldId id="1067" r:id="rId27"/>
    <p:sldId id="1068" r:id="rId28"/>
    <p:sldId id="1069" r:id="rId29"/>
    <p:sldId id="1036" r:id="rId30"/>
    <p:sldId id="1040" r:id="rId31"/>
    <p:sldId id="1052" r:id="rId32"/>
    <p:sldId id="1055" r:id="rId33"/>
    <p:sldId id="1057" r:id="rId34"/>
    <p:sldId id="1053" r:id="rId35"/>
    <p:sldId id="1056" r:id="rId36"/>
    <p:sldId id="1054" r:id="rId37"/>
    <p:sldId id="1071" r:id="rId38"/>
    <p:sldId id="1070" r:id="rId39"/>
    <p:sldId id="1072" r:id="rId40"/>
    <p:sldId id="1073" r:id="rId41"/>
    <p:sldId id="1074" r:id="rId42"/>
    <p:sldId id="1075" r:id="rId43"/>
    <p:sldId id="1076" r:id="rId44"/>
    <p:sldId id="1077" r:id="rId45"/>
    <p:sldId id="1078" r:id="rId46"/>
    <p:sldId id="1079" r:id="rId47"/>
    <p:sldId id="1080" r:id="rId48"/>
    <p:sldId id="1033" r:id="rId49"/>
    <p:sldId id="1026" r:id="rId50"/>
    <p:sldId id="1043" r:id="rId51"/>
    <p:sldId id="865" r:id="rId52"/>
    <p:sldId id="870" r:id="rId53"/>
    <p:sldId id="1005" r:id="rId54"/>
    <p:sldId id="928" r:id="rId55"/>
    <p:sldId id="938" r:id="rId56"/>
    <p:sldId id="869" r:id="rId57"/>
    <p:sldId id="1081" r:id="rId58"/>
    <p:sldId id="1087" r:id="rId59"/>
    <p:sldId id="1084" r:id="rId60"/>
    <p:sldId id="1082" r:id="rId61"/>
    <p:sldId id="1085" r:id="rId62"/>
    <p:sldId id="1083" r:id="rId63"/>
    <p:sldId id="1086" r:id="rId64"/>
    <p:sldId id="922" r:id="rId65"/>
    <p:sldId id="943" r:id="rId66"/>
    <p:sldId id="944" r:id="rId67"/>
    <p:sldId id="945" r:id="rId68"/>
    <p:sldId id="1042" r:id="rId69"/>
    <p:sldId id="948" r:id="rId70"/>
    <p:sldId id="949" r:id="rId71"/>
    <p:sldId id="950" r:id="rId72"/>
    <p:sldId id="951" r:id="rId73"/>
    <p:sldId id="1046" r:id="rId74"/>
    <p:sldId id="952" r:id="rId75"/>
    <p:sldId id="953" r:id="rId76"/>
    <p:sldId id="956" r:id="rId77"/>
    <p:sldId id="957" r:id="rId78"/>
    <p:sldId id="958" r:id="rId79"/>
    <p:sldId id="924" r:id="rId80"/>
    <p:sldId id="975" r:id="rId81"/>
    <p:sldId id="980" r:id="rId82"/>
    <p:sldId id="977" r:id="rId83"/>
    <p:sldId id="978" r:id="rId84"/>
    <p:sldId id="1044" r:id="rId85"/>
    <p:sldId id="988" r:id="rId86"/>
    <p:sldId id="995" r:id="rId87"/>
    <p:sldId id="987" r:id="rId88"/>
    <p:sldId id="989" r:id="rId89"/>
    <p:sldId id="990" r:id="rId90"/>
    <p:sldId id="959" r:id="rId91"/>
    <p:sldId id="961" r:id="rId92"/>
    <p:sldId id="962" r:id="rId93"/>
    <p:sldId id="963" r:id="rId94"/>
    <p:sldId id="1045" r:id="rId95"/>
    <p:sldId id="971" r:id="rId96"/>
    <p:sldId id="972" r:id="rId97"/>
    <p:sldId id="973" r:id="rId98"/>
    <p:sldId id="920" r:id="rId99"/>
    <p:sldId id="1014" r:id="rId100"/>
    <p:sldId id="1018" r:id="rId101"/>
    <p:sldId id="1015" r:id="rId102"/>
    <p:sldId id="1016" r:id="rId103"/>
    <p:sldId id="1017" r:id="rId104"/>
    <p:sldId id="1019" r:id="rId105"/>
    <p:sldId id="1048" r:id="rId106"/>
    <p:sldId id="1047" r:id="rId107"/>
    <p:sldId id="994" r:id="rId108"/>
    <p:sldId id="996" r:id="rId109"/>
  </p:sldIdLst>
  <p:sldSz cx="9144000" cy="6858000" type="screen4x3"/>
  <p:notesSz cx="9929813" cy="67897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25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3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51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64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780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908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039" algn="l" defTabSz="914259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CA955F4-1DC8-904F-A3E4-B020B9D1E2E9}">
          <p14:sldIdLst>
            <p14:sldId id="1023"/>
            <p14:sldId id="1022"/>
          </p14:sldIdLst>
        </p14:section>
        <p14:section name="introduction" id="{72DFDA3C-A412-4B4E-919F-2A4358EC332D}">
          <p14:sldIdLst>
            <p14:sldId id="872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36"/>
          </p14:sldIdLst>
        </p14:section>
        <p14:section name="GEMOC" id="{4BF3C7A8-2817-DE42-8E26-0BEAF07E47A9}">
          <p14:sldIdLst>
            <p14:sldId id="1040"/>
            <p14:sldId id="1052"/>
            <p14:sldId id="1055"/>
            <p14:sldId id="1057"/>
            <p14:sldId id="1053"/>
            <p14:sldId id="1056"/>
            <p14:sldId id="1054"/>
            <p14:sldId id="1071"/>
            <p14:sldId id="1070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33"/>
            <p14:sldId id="1026"/>
            <p14:sldId id="1043"/>
            <p14:sldId id="865"/>
            <p14:sldId id="870"/>
            <p14:sldId id="1005"/>
            <p14:sldId id="928"/>
            <p14:sldId id="938"/>
            <p14:sldId id="869"/>
          </p14:sldIdLst>
        </p14:section>
        <p14:section name="Part1" id="{0A54F26C-CAB6-494C-97CF-7A670FBC1BC8}">
          <p14:sldIdLst>
            <p14:sldId id="1081"/>
            <p14:sldId id="1087"/>
            <p14:sldId id="1084"/>
          </p14:sldIdLst>
        </p14:section>
        <p14:section name="Part2" id="{F8D200AE-D756-6B4F-9145-80E54E5C645E}">
          <p14:sldIdLst>
            <p14:sldId id="1082"/>
            <p14:sldId id="1085"/>
          </p14:sldIdLst>
        </p14:section>
        <p14:section name="Conclusion" id="{D37576B1-619D-C341-BBE7-C349F0F4C2D0}">
          <p14:sldIdLst>
            <p14:sldId id="1083"/>
            <p14:sldId id="1086"/>
          </p14:sldIdLst>
        </p14:section>
        <p14:section name="BACKUP" id="{C5FA9747-CBEF-3144-9779-4FF1C1A4D422}">
          <p14:sldIdLst/>
        </p14:section>
        <p14:section name="Part 1: Model Execution" id="{AAC22D50-D300-3547-A505-20652D013F3C}">
          <p14:sldIdLst>
            <p14:sldId id="922"/>
            <p14:sldId id="943"/>
            <p14:sldId id="944"/>
            <p14:sldId id="945"/>
            <p14:sldId id="1042"/>
            <p14:sldId id="948"/>
            <p14:sldId id="949"/>
            <p14:sldId id="950"/>
            <p14:sldId id="951"/>
            <p14:sldId id="1046"/>
            <p14:sldId id="952"/>
            <p14:sldId id="953"/>
            <p14:sldId id="956"/>
            <p14:sldId id="957"/>
            <p14:sldId id="958"/>
            <p14:sldId id="924"/>
            <p14:sldId id="975"/>
            <p14:sldId id="980"/>
            <p14:sldId id="977"/>
            <p14:sldId id="978"/>
            <p14:sldId id="1044"/>
            <p14:sldId id="988"/>
            <p14:sldId id="995"/>
            <p14:sldId id="987"/>
            <p14:sldId id="989"/>
            <p14:sldId id="990"/>
            <p14:sldId id="959"/>
            <p14:sldId id="961"/>
            <p14:sldId id="962"/>
            <p14:sldId id="963"/>
            <p14:sldId id="1045"/>
            <p14:sldId id="971"/>
            <p14:sldId id="972"/>
            <p14:sldId id="973"/>
          </p14:sldIdLst>
        </p14:section>
        <p14:section name="Conclusion" id="{77F1C0ED-02C8-C04C-B627-563577DDC771}">
          <p14:sldIdLst>
            <p14:sldId id="920"/>
            <p14:sldId id="1014"/>
            <p14:sldId id="1018"/>
            <p14:sldId id="1015"/>
            <p14:sldId id="1016"/>
            <p14:sldId id="1017"/>
            <p14:sldId id="1019"/>
            <p14:sldId id="1048"/>
            <p14:sldId id="1047"/>
            <p14:sldId id="994"/>
            <p14:sldId id="9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oît Combemal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EC9514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4" autoAdjust="0"/>
    <p:restoredTop sz="91304" autoAdjust="0"/>
  </p:normalViewPr>
  <p:slideViewPr>
    <p:cSldViewPr snapToObjects="1" showGuides="1">
      <p:cViewPr>
        <p:scale>
          <a:sx n="120" d="100"/>
          <a:sy n="120" d="100"/>
        </p:scale>
        <p:origin x="904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6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86.xml"/><Relationship Id="rId102" Type="http://schemas.openxmlformats.org/officeDocument/2006/relationships/slide" Target="slides/slide87.xml"/><Relationship Id="rId103" Type="http://schemas.openxmlformats.org/officeDocument/2006/relationships/slide" Target="slides/slide88.xml"/><Relationship Id="rId104" Type="http://schemas.openxmlformats.org/officeDocument/2006/relationships/slide" Target="slides/slide89.xml"/><Relationship Id="rId105" Type="http://schemas.openxmlformats.org/officeDocument/2006/relationships/slide" Target="slides/slide90.xml"/><Relationship Id="rId106" Type="http://schemas.openxmlformats.org/officeDocument/2006/relationships/slide" Target="slides/slide91.xml"/><Relationship Id="rId107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8" Type="http://schemas.openxmlformats.org/officeDocument/2006/relationships/slide" Target="slides/slide93.xml"/><Relationship Id="rId109" Type="http://schemas.openxmlformats.org/officeDocument/2006/relationships/slide" Target="slides/slide94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slide" Target="slides/slide64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75.xml"/><Relationship Id="rId91" Type="http://schemas.openxmlformats.org/officeDocument/2006/relationships/slide" Target="slides/slide76.xml"/><Relationship Id="rId92" Type="http://schemas.openxmlformats.org/officeDocument/2006/relationships/slide" Target="slides/slide77.xml"/><Relationship Id="rId93" Type="http://schemas.openxmlformats.org/officeDocument/2006/relationships/slide" Target="slides/slide78.xml"/><Relationship Id="rId94" Type="http://schemas.openxmlformats.org/officeDocument/2006/relationships/slide" Target="slides/slide79.xml"/><Relationship Id="rId95" Type="http://schemas.openxmlformats.org/officeDocument/2006/relationships/slide" Target="slides/slide80.xml"/><Relationship Id="rId96" Type="http://schemas.openxmlformats.org/officeDocument/2006/relationships/slide" Target="slides/slide81.xml"/><Relationship Id="rId97" Type="http://schemas.openxmlformats.org/officeDocument/2006/relationships/slide" Target="slides/slide82.xml"/><Relationship Id="rId98" Type="http://schemas.openxmlformats.org/officeDocument/2006/relationships/slide" Target="slides/slide83.xml"/><Relationship Id="rId99" Type="http://schemas.openxmlformats.org/officeDocument/2006/relationships/slide" Target="slides/slide84.xml"/><Relationship Id="rId111" Type="http://schemas.openxmlformats.org/officeDocument/2006/relationships/handoutMaster" Target="handoutMasters/handoutMaster1.xml"/><Relationship Id="rId112" Type="http://schemas.openxmlformats.org/officeDocument/2006/relationships/commentAuthors" Target="commentAuthors.xml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100" Type="http://schemas.openxmlformats.org/officeDocument/2006/relationships/slide" Target="slides/slide85.xml"/><Relationship Id="rId80" Type="http://schemas.openxmlformats.org/officeDocument/2006/relationships/slide" Target="slides/slide65.xml"/><Relationship Id="rId81" Type="http://schemas.openxmlformats.org/officeDocument/2006/relationships/slide" Target="slides/slide66.xml"/><Relationship Id="rId82" Type="http://schemas.openxmlformats.org/officeDocument/2006/relationships/slide" Target="slides/slide67.xml"/><Relationship Id="rId83" Type="http://schemas.openxmlformats.org/officeDocument/2006/relationships/slide" Target="slides/slide68.xml"/><Relationship Id="rId84" Type="http://schemas.openxmlformats.org/officeDocument/2006/relationships/slide" Target="slides/slide69.xml"/><Relationship Id="rId85" Type="http://schemas.openxmlformats.org/officeDocument/2006/relationships/slide" Target="slides/slide70.xml"/><Relationship Id="rId86" Type="http://schemas.openxmlformats.org/officeDocument/2006/relationships/slide" Target="slides/slide71.xml"/><Relationship Id="rId87" Type="http://schemas.openxmlformats.org/officeDocument/2006/relationships/slide" Target="slides/slide72.xml"/><Relationship Id="rId88" Type="http://schemas.openxmlformats.org/officeDocument/2006/relationships/slide" Target="slides/slide73.xml"/><Relationship Id="rId89" Type="http://schemas.openxmlformats.org/officeDocument/2006/relationships/slide" Target="slides/slide7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8234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09F95506-E1E1-124C-B7B8-160C4A78365A}" type="presOf" srcId="{B24EBBB9-ADE7-1C4A-9775-E989D41113A5}" destId="{755E187B-CD4E-9A4C-BC66-AE1A5981608C}" srcOrd="0" destOrd="0" presId="urn:microsoft.com/office/officeart/2009/3/layout/CircleRelationship"/>
    <dgm:cxn modelId="{61BCB39A-FDF6-FB47-8025-48AE267E24C0}" type="presOf" srcId="{D8EBB446-E7B8-5F40-B8CE-22584519F4D6}" destId="{EBCDF5C2-1460-8245-BB43-161B7E066277}" srcOrd="0" destOrd="0" presId="urn:microsoft.com/office/officeart/2009/3/layout/CircleRelationship"/>
    <dgm:cxn modelId="{B7F6F1A7-99D6-BE43-84B4-EB5A3150EB03}" type="presParOf" srcId="{EBCDF5C2-1460-8245-BB43-161B7E066277}" destId="{755E187B-CD4E-9A4C-BC66-AE1A5981608C}" srcOrd="0" destOrd="0" presId="urn:microsoft.com/office/officeart/2009/3/layout/CircleRelationship"/>
    <dgm:cxn modelId="{6A8CD050-5406-284D-934A-36BD11969D7C}" type="presParOf" srcId="{EBCDF5C2-1460-8245-BB43-161B7E066277}" destId="{BBB571C7-244D-ED42-AC76-D606D1489EC2}" srcOrd="1" destOrd="0" presId="urn:microsoft.com/office/officeart/2009/3/layout/CircleRelationship"/>
    <dgm:cxn modelId="{91EBD517-57F2-754C-8777-8CBC7F65E961}" type="presParOf" srcId="{EBCDF5C2-1460-8245-BB43-161B7E066277}" destId="{8CEB0E52-6ED4-D44A-9E7B-71EAB3537B07}" srcOrd="2" destOrd="0" presId="urn:microsoft.com/office/officeart/2009/3/layout/CircleRelationship"/>
    <dgm:cxn modelId="{5CED1660-FB73-774D-A723-960A8F3F5D00}" type="presParOf" srcId="{EBCDF5C2-1460-8245-BB43-161B7E066277}" destId="{0A800CB3-EECF-6B44-8F66-11CB59CCB006}" srcOrd="3" destOrd="0" presId="urn:microsoft.com/office/officeart/2009/3/layout/CircleRelationship"/>
    <dgm:cxn modelId="{8E6429F0-0C6F-EC4D-9D47-FDACD35A0802}" type="presParOf" srcId="{EBCDF5C2-1460-8245-BB43-161B7E066277}" destId="{8FC4AE95-7B53-9F4F-B5B3-A30C235D3540}" srcOrd="4" destOrd="0" presId="urn:microsoft.com/office/officeart/2009/3/layout/CircleRelationship"/>
    <dgm:cxn modelId="{AB422499-D0B5-5148-A494-C0E24274ACE6}" type="presParOf" srcId="{EBCDF5C2-1460-8245-BB43-161B7E066277}" destId="{0D8E3D26-7E83-8741-BE41-BC263BEFA0FC}" srcOrd="5" destOrd="0" presId="urn:microsoft.com/office/officeart/2009/3/layout/CircleRelationship"/>
    <dgm:cxn modelId="{B3136EA7-9424-604E-A9FC-9539CAFE449E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BB446-E7B8-5F40-B8CE-22584519F4D6}" type="doc">
      <dgm:prSet loTypeId="urn:microsoft.com/office/officeart/2009/3/layout/CircleRelationship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24EBBB9-ADE7-1C4A-9775-E989D41113A5}">
      <dgm:prSet custT="1"/>
      <dgm:spPr/>
      <dgm:t>
        <a:bodyPr lIns="0" rIns="0"/>
        <a:lstStyle/>
        <a:p>
          <a:pPr rtl="0"/>
          <a:r>
            <a:rPr lang="en-US" sz="2200" b="1" i="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dirty="0">
            <a:solidFill>
              <a:schemeClr val="tx1"/>
            </a:solidFill>
            <a:latin typeface="Avenir Roman"/>
            <a:cs typeface="Avenir Roman"/>
          </a:endParaRPr>
        </a:p>
      </dgm:t>
    </dgm:pt>
    <dgm:pt modelId="{2088D347-7B31-B947-B989-FE08A22F7A31}" type="parTrans" cxnId="{1B681D3D-1234-1C4D-B175-656E6BD6486C}">
      <dgm:prSet/>
      <dgm:spPr/>
      <dgm:t>
        <a:bodyPr/>
        <a:lstStyle/>
        <a:p>
          <a:endParaRPr lang="fr-FR"/>
        </a:p>
      </dgm:t>
    </dgm:pt>
    <dgm:pt modelId="{732F2F4D-C534-6943-9EB3-81A58F97EF9B}" type="sibTrans" cxnId="{1B681D3D-1234-1C4D-B175-656E6BD6486C}">
      <dgm:prSet/>
      <dgm:spPr/>
      <dgm:t>
        <a:bodyPr/>
        <a:lstStyle/>
        <a:p>
          <a:endParaRPr lang="fr-FR"/>
        </a:p>
      </dgm:t>
    </dgm:pt>
    <dgm:pt modelId="{EBCDF5C2-1460-8245-BB43-161B7E066277}" type="pres">
      <dgm:prSet presAssocID="{D8EBB446-E7B8-5F40-B8CE-22584519F4D6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755E187B-CD4E-9A4C-BC66-AE1A5981608C}" type="pres">
      <dgm:prSet presAssocID="{B24EBBB9-ADE7-1C4A-9775-E989D41113A5}" presName="Parent" presStyleLbl="node0" presStyleIdx="0" presStyleCnt="1" custScaleX="109171">
        <dgm:presLayoutVars>
          <dgm:chMax val="5"/>
          <dgm:chPref val="5"/>
        </dgm:presLayoutVars>
      </dgm:prSet>
      <dgm:spPr/>
      <dgm:t>
        <a:bodyPr/>
        <a:lstStyle/>
        <a:p>
          <a:endParaRPr lang="fr-FR"/>
        </a:p>
      </dgm:t>
    </dgm:pt>
    <dgm:pt modelId="{BBB571C7-244D-ED42-AC76-D606D1489EC2}" type="pres">
      <dgm:prSet presAssocID="{B24EBBB9-ADE7-1C4A-9775-E989D41113A5}" presName="Accent1" presStyleLbl="node1" presStyleIdx="0" presStyleCnt="6"/>
      <dgm:spPr/>
    </dgm:pt>
    <dgm:pt modelId="{8CEB0E52-6ED4-D44A-9E7B-71EAB3537B07}" type="pres">
      <dgm:prSet presAssocID="{B24EBBB9-ADE7-1C4A-9775-E989D41113A5}" presName="Accent2" presStyleLbl="node1" presStyleIdx="1" presStyleCnt="6"/>
      <dgm:spPr/>
    </dgm:pt>
    <dgm:pt modelId="{0A800CB3-EECF-6B44-8F66-11CB59CCB006}" type="pres">
      <dgm:prSet presAssocID="{B24EBBB9-ADE7-1C4A-9775-E989D41113A5}" presName="Accent3" presStyleLbl="node1" presStyleIdx="2" presStyleCnt="6"/>
      <dgm:spPr/>
    </dgm:pt>
    <dgm:pt modelId="{8FC4AE95-7B53-9F4F-B5B3-A30C235D3540}" type="pres">
      <dgm:prSet presAssocID="{B24EBBB9-ADE7-1C4A-9775-E989D41113A5}" presName="Accent4" presStyleLbl="node1" presStyleIdx="3" presStyleCnt="6"/>
      <dgm:spPr/>
    </dgm:pt>
    <dgm:pt modelId="{0D8E3D26-7E83-8741-BE41-BC263BEFA0FC}" type="pres">
      <dgm:prSet presAssocID="{B24EBBB9-ADE7-1C4A-9775-E989D41113A5}" presName="Accent5" presStyleLbl="node1" presStyleIdx="4" presStyleCnt="6"/>
      <dgm:spPr/>
    </dgm:pt>
    <dgm:pt modelId="{7FCF1765-E864-A94B-A63C-17B3AE8B6C2F}" type="pres">
      <dgm:prSet presAssocID="{B24EBBB9-ADE7-1C4A-9775-E989D41113A5}" presName="Accent6" presStyleLbl="node1" presStyleIdx="5" presStyleCnt="6"/>
      <dgm:spPr/>
    </dgm:pt>
  </dgm:ptLst>
  <dgm:cxnLst>
    <dgm:cxn modelId="{1B97C980-28A0-5F46-B1A3-11C3E781A9E4}" type="presOf" srcId="{D8EBB446-E7B8-5F40-B8CE-22584519F4D6}" destId="{EBCDF5C2-1460-8245-BB43-161B7E066277}" srcOrd="0" destOrd="0" presId="urn:microsoft.com/office/officeart/2009/3/layout/CircleRelationship"/>
    <dgm:cxn modelId="{A928D467-0018-AA4C-9A82-DF47D5B074D8}" type="presOf" srcId="{B24EBBB9-ADE7-1C4A-9775-E989D41113A5}" destId="{755E187B-CD4E-9A4C-BC66-AE1A5981608C}" srcOrd="0" destOrd="0" presId="urn:microsoft.com/office/officeart/2009/3/layout/CircleRelationship"/>
    <dgm:cxn modelId="{1B681D3D-1234-1C4D-B175-656E6BD6486C}" srcId="{D8EBB446-E7B8-5F40-B8CE-22584519F4D6}" destId="{B24EBBB9-ADE7-1C4A-9775-E989D41113A5}" srcOrd="0" destOrd="0" parTransId="{2088D347-7B31-B947-B989-FE08A22F7A31}" sibTransId="{732F2F4D-C534-6943-9EB3-81A58F97EF9B}"/>
    <dgm:cxn modelId="{5D8C4A61-C717-5E42-A443-4A3128183711}" type="presParOf" srcId="{EBCDF5C2-1460-8245-BB43-161B7E066277}" destId="{755E187B-CD4E-9A4C-BC66-AE1A5981608C}" srcOrd="0" destOrd="0" presId="urn:microsoft.com/office/officeart/2009/3/layout/CircleRelationship"/>
    <dgm:cxn modelId="{1994BC85-E711-F847-BCD5-CEA5494DC92C}" type="presParOf" srcId="{EBCDF5C2-1460-8245-BB43-161B7E066277}" destId="{BBB571C7-244D-ED42-AC76-D606D1489EC2}" srcOrd="1" destOrd="0" presId="urn:microsoft.com/office/officeart/2009/3/layout/CircleRelationship"/>
    <dgm:cxn modelId="{CCE64661-C175-A340-809E-416D7E04A5CB}" type="presParOf" srcId="{EBCDF5C2-1460-8245-BB43-161B7E066277}" destId="{8CEB0E52-6ED4-D44A-9E7B-71EAB3537B07}" srcOrd="2" destOrd="0" presId="urn:microsoft.com/office/officeart/2009/3/layout/CircleRelationship"/>
    <dgm:cxn modelId="{5A6F7DC6-9973-CC4A-A6E4-C39927444EDE}" type="presParOf" srcId="{EBCDF5C2-1460-8245-BB43-161B7E066277}" destId="{0A800CB3-EECF-6B44-8F66-11CB59CCB006}" srcOrd="3" destOrd="0" presId="urn:microsoft.com/office/officeart/2009/3/layout/CircleRelationship"/>
    <dgm:cxn modelId="{545D2F62-627E-3C46-8E65-396FD6D98113}" type="presParOf" srcId="{EBCDF5C2-1460-8245-BB43-161B7E066277}" destId="{8FC4AE95-7B53-9F4F-B5B3-A30C235D3540}" srcOrd="4" destOrd="0" presId="urn:microsoft.com/office/officeart/2009/3/layout/CircleRelationship"/>
    <dgm:cxn modelId="{3D76E729-B762-5049-A470-E35376C4D6B9}" type="presParOf" srcId="{EBCDF5C2-1460-8245-BB43-161B7E066277}" destId="{0D8E3D26-7E83-8741-BE41-BC263BEFA0FC}" srcOrd="5" destOrd="0" presId="urn:microsoft.com/office/officeart/2009/3/layout/CircleRelationship"/>
    <dgm:cxn modelId="{CD64570A-14D1-8546-AB5D-45B206C04EFF}" type="presParOf" srcId="{EBCDF5C2-1460-8245-BB43-161B7E066277}" destId="{7FCF1765-E864-A94B-A63C-17B3AE8B6C2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9480" y="124399"/>
          <a:ext cx="2954995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Multiple</a:t>
          </a:r>
        </a:p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Concerns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12229" y="524258"/>
        <a:ext cx="2089497" cy="1930690"/>
      </dsp:txXfrm>
    </dsp:sp>
    <dsp:sp modelId="{BBB571C7-244D-ED42-AC76-D606D1489EC2}">
      <dsp:nvSpPr>
        <dsp:cNvPr id="0" name=""/>
        <dsp:cNvSpPr/>
      </dsp:nvSpPr>
      <dsp:spPr>
        <a:xfrm>
          <a:off x="1949847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0883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297750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45873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3089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0069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187B-CD4E-9A4C-BC66-AE1A5981608C}">
      <dsp:nvSpPr>
        <dsp:cNvPr id="0" name=""/>
        <dsp:cNvSpPr/>
      </dsp:nvSpPr>
      <dsp:spPr>
        <a:xfrm>
          <a:off x="273084" y="124399"/>
          <a:ext cx="2980576" cy="2730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3820" rIns="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i="0" kern="1200" dirty="0" smtClean="0">
              <a:solidFill>
                <a:schemeClr val="tx1"/>
              </a:solidFill>
              <a:latin typeface="Avenir Roman"/>
              <a:cs typeface="Avenir Roman"/>
            </a:rPr>
            <a:t>Heterogeneous Modeling</a:t>
          </a:r>
          <a:endParaRPr lang="en-US" sz="2200" b="1" i="0" kern="1200" dirty="0">
            <a:solidFill>
              <a:schemeClr val="tx1"/>
            </a:solidFill>
            <a:latin typeface="Avenir Roman"/>
            <a:cs typeface="Avenir Roman"/>
          </a:endParaRPr>
        </a:p>
      </dsp:txBody>
      <dsp:txXfrm>
        <a:off x="709579" y="524258"/>
        <a:ext cx="2107586" cy="1930690"/>
      </dsp:txXfrm>
    </dsp:sp>
    <dsp:sp modelId="{BBB571C7-244D-ED42-AC76-D606D1489EC2}">
      <dsp:nvSpPr>
        <dsp:cNvPr id="0" name=""/>
        <dsp:cNvSpPr/>
      </dsp:nvSpPr>
      <dsp:spPr>
        <a:xfrm>
          <a:off x="1956243" y="0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EB0E52-6ED4-D44A-9E7B-71EAB3537B07}">
      <dsp:nvSpPr>
        <dsp:cNvPr id="0" name=""/>
        <dsp:cNvSpPr/>
      </dsp:nvSpPr>
      <dsp:spPr>
        <a:xfrm>
          <a:off x="1237278" y="265194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800CB3-EECF-6B44-8F66-11CB59CCB006}">
      <dsp:nvSpPr>
        <dsp:cNvPr id="0" name=""/>
        <dsp:cNvSpPr/>
      </dsp:nvSpPr>
      <dsp:spPr>
        <a:xfrm>
          <a:off x="3304146" y="1232511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4AE95-7B53-9F4F-B5B3-A30C235D3540}">
      <dsp:nvSpPr>
        <dsp:cNvPr id="0" name=""/>
        <dsp:cNvSpPr/>
      </dsp:nvSpPr>
      <dsp:spPr>
        <a:xfrm>
          <a:off x="2252269" y="2886066"/>
          <a:ext cx="303840" cy="3036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E3D26-7E83-8741-BE41-BC263BEFA0FC}">
      <dsp:nvSpPr>
        <dsp:cNvPr id="0" name=""/>
        <dsp:cNvSpPr/>
      </dsp:nvSpPr>
      <dsp:spPr>
        <a:xfrm>
          <a:off x="1299484" y="431570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F1765-E864-A94B-A63C-17B3AE8B6C2F}">
      <dsp:nvSpPr>
        <dsp:cNvPr id="0" name=""/>
        <dsp:cNvSpPr/>
      </dsp:nvSpPr>
      <dsp:spPr>
        <a:xfrm>
          <a:off x="606464" y="1690556"/>
          <a:ext cx="220065" cy="2200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37C5-011F-2244-9DA2-5996F0AA2ED0}" type="datetimeFigureOut">
              <a:rPr lang="fr-FR" smtClean="0"/>
              <a:t>14/09/2017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8968D-54FA-2F48-B58D-78510E0A94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17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D00D-C52A-4727-8CCB-0F665808AFF6}" type="datetimeFigureOut">
              <a:rPr lang="fr-FR" smtClean="0"/>
              <a:t>14/09/2017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06D47-C2F9-4FC2-AAA7-63ADC8F2A5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925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284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71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134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Expression problem of OO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390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B58DF43-CFFB-4E35-99F4-0A36E82A85C3}" type="slidenum">
              <a:t>91</a:t>
            </a:fld>
            <a:endParaRPr lang="en-US"/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notes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1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98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piece of complex</a:t>
            </a:r>
            <a:r>
              <a:rPr lang="en-US" baseline="0" dirty="0" smtClean="0"/>
              <a:t> </a:t>
            </a:r>
            <a:r>
              <a:rPr lang="en-US" dirty="0" smtClean="0"/>
              <a:t>software integrates different perspectives from these stakeholders</a:t>
            </a:r>
          </a:p>
          <a:p>
            <a:endParaRPr lang="en-US" dirty="0" smtClean="0"/>
          </a:p>
          <a:p>
            <a:r>
              <a:rPr lang="en-US" dirty="0" smtClean="0"/>
              <a:t>Physics, communications, Pilots -&gt; HCI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5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42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2813" y="744538"/>
            <a:ext cx="4964112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positionnement</a:t>
            </a:r>
            <a:r>
              <a:rPr lang="en-US" baseline="0" dirty="0" smtClean="0"/>
              <a:t> avec la co-simulation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D6D6C-7C51-EF4C-A178-17CB94EE23FE}" type="slidenum">
              <a:rPr lang="fr-FR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54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Oldie</a:t>
            </a:r>
            <a:r>
              <a:rPr lang="fr-FR" dirty="0" smtClean="0"/>
              <a:t> but </a:t>
            </a:r>
            <a:r>
              <a:rPr lang="fr-FR" dirty="0" err="1" smtClean="0"/>
              <a:t>goodie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5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749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64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85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06D47-C2F9-4FC2-AAA7-63ADC8F2A55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1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jpe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0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0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jpe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jpe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ond_couv_1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032" y="0"/>
            <a:ext cx="91399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Modifiez le style du titre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5100"/>
          </a:xfrm>
        </p:spPr>
        <p:txBody>
          <a:bodyPr/>
          <a:lstStyle>
            <a:lvl1pPr>
              <a:lnSpc>
                <a:spcPct val="100000"/>
              </a:lnSpc>
              <a:defRPr sz="2300" b="1"/>
            </a:lvl1pPr>
          </a:lstStyle>
          <a:p>
            <a:pPr lvl="0"/>
            <a:r>
              <a:rPr lang="fr-FR" noProof="0" smtClean="0"/>
              <a:t>Modifiez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66F860D-294A-4CE7-BE1D-B7CBC03ABED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A33EBB4-3945-42AF-A5B8-B8A169A6171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04ACD3-799D-4BE6-9F31-948BE2D12F2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CCF3D89-96BD-44C0-B099-9A47086BB2E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10EFCE8-B2FB-4E4B-96C4-119BB80E853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8630" y="335991"/>
            <a:ext cx="5347904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oran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D89659B-47F0-4051-B8C2-F34B6A3C139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CC93B46-292B-42F7-951C-C479D70CC2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2B384D3-89DE-4328-9A16-5300D4DCD93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C12ACA8-31EF-4CA5-AA57-95821EAAB28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93B2AED-3A07-4029-8615-1A158CE863D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88138" y="2158412"/>
            <a:ext cx="4083862" cy="42508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2190307"/>
            <a:ext cx="3955312" cy="422954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4"/>
            <a:ext cx="1884362" cy="5983287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4"/>
            <a:ext cx="5503863" cy="598328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55A44E-46FB-483C-9632-6FF41985DE2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759C1DB-1F66-4272-8F5A-629A0D58AFE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50F47B8-3F38-47B3-98FC-4F7AF3F1379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333C5B7-3750-4A54-8586-C78723FAA0A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AB48E4F-37F9-4F79-BBB9-0125FEC456F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0580F09-B1EC-472E-AC88-3CFABA1BEBF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852996F-463E-4774-935B-A3E0BE0F44F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rgbClr val="80808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6FC597C9-1F54-46B0-9695-3555D471BDB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E4E4C-D542-484A-BF16-90EBB42224C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F799CCB-3FB7-49AF-883F-7B14B9F1542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5766"/>
            <a:ext cx="7626350" cy="1976437"/>
          </a:xfrm>
        </p:spPr>
        <p:txBody>
          <a:bodyPr anchor="b"/>
          <a:lstStyle>
            <a:lvl1pPr>
              <a:lnSpc>
                <a:spcPct val="90000"/>
              </a:lnSpc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du titre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14366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0" y="0"/>
            <a:ext cx="4318000" cy="3238500"/>
            <a:chOff x="0" y="0"/>
            <a:chExt cx="4318000" cy="3238500"/>
          </a:xfrm>
        </p:grpSpPr>
        <p:pic>
          <p:nvPicPr>
            <p:cNvPr id="4" name="Picture 8" descr="logo_couv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0" y="0"/>
              <a:ext cx="4318000" cy="323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Image 4" descr="tab pour visuel-sc-en.bmp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151620" y="1594709"/>
              <a:ext cx="2475610" cy="11834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8367D39-FA3B-4CAF-9F36-39342E1BD5B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E3CCCAB-CDF9-4B87-B3AA-B07CAC788D8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77506" y="2158409"/>
            <a:ext cx="4094495" cy="425080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48029" y="2083981"/>
            <a:ext cx="4151423" cy="432523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477A6C7-62D4-4FEE-9368-D20D98FEBD5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35C9E3-8D6E-4060-98BD-E38DA679094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E16350-F62D-4F36-A614-6E2FB6BD3C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72D17F6-14A7-4F5E-930D-799867F89D2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E524A20-76BC-447B-9B68-CDCB716F68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8542203-7A2F-4F00-8C9C-B877E9137DC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buFont typeface="Arial" pitchFamily="34" charset="0"/>
              <a:buChar char="•"/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ste à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361893" indent="352371">
              <a:defRPr/>
            </a:lvl2pPr>
            <a:lvl3pPr marL="1076160" indent="361893">
              <a:defRPr sz="2000"/>
            </a:lvl3pPr>
            <a:lvl4pPr marL="1438055" indent="371418">
              <a:defRPr sz="1800"/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FEFE3E-5266-48F6-9D02-A7873B043BC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5B99BE-6035-43F0-BAA9-A49E7E3DCE5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D9AD59-0221-400E-A868-F33C0BCA50B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7E0F9F-BD46-4E55-AF91-DF6BF8BEA41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641327"/>
            <a:ext cx="4008474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808080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808080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>
              <a:solidFill>
                <a:srgbClr val="808080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>
                <a:solidFill>
                  <a:srgbClr val="808080"/>
                </a:solidFill>
                <a:cs typeface="Arial"/>
              </a:rPr>
              <a:t>- </a:t>
            </a:r>
            <a:fld id="{04CD2330-D827-4275-B56B-3C2F2C7D8156}" type="slidenum">
              <a:rPr lang="fr-FR">
                <a:solidFill>
                  <a:srgbClr val="808080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80808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D1692B77-2069-4621-B853-841C1BA9A1D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B9D243D-F9C0-4E0C-B003-1556338B5CE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509B585-7D53-430F-9A38-89F42C58FA25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F3041399-0EDF-4ABD-9D0D-CF334CF34D2A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E1002F39-67E2-462D-B2E2-885EF809330C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A185EBDD-F33F-4741-8A5B-CA72F64F1F56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B1C3CE58-3CC9-4F2B-AF61-4E01516572B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472992F6-FB1B-42F3-8783-AE79FF7B9E8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25BCC863-D291-4416-86C8-3AB93950E01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9395995B-0AAA-46A3-A614-79EF27B4C3F2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23D8292-8682-455E-BC7D-AE3CBE3F4500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5F336532-6694-4016-A042-AA972B4C2304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68F26B-E493-43B4-A0D1-A7C7B876D2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sz="2200"/>
            </a:lvl2pPr>
            <a:lvl3pPr marL="814264" indent="526969"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85B404F-82AA-4656-B7BB-2C42C12A43F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322A8F9-4C25-4794-AD0F-214AA33FDF3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9CDB2FD-9F06-45BF-B617-B7F6332546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265A9D1-E72B-4781-A089-9CFF8FA4332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474663"/>
            <a:ext cx="1884362" cy="59166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349376" y="474663"/>
            <a:ext cx="5503863" cy="5916612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buClr>
                <a:srgbClr val="FF0000"/>
              </a:buClr>
              <a:defRPr/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856DA4-6962-4A2C-ACDA-737F7D272E2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ouv_2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006475" y="2924175"/>
            <a:ext cx="7626350" cy="1976438"/>
          </a:xfrm>
        </p:spPr>
        <p:txBody>
          <a:bodyPr anchor="b"/>
          <a:lstStyle>
            <a:lvl1pPr algn="l">
              <a:lnSpc>
                <a:spcPct val="90000"/>
              </a:lnSpc>
              <a:defRPr sz="3800"/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006475" y="4965700"/>
            <a:ext cx="7626350" cy="844550"/>
          </a:xfrm>
        </p:spPr>
        <p:txBody>
          <a:bodyPr anchor="t"/>
          <a:lstStyle>
            <a:lvl1pPr>
              <a:lnSpc>
                <a:spcPct val="100000"/>
              </a:lnSpc>
              <a:defRPr sz="2300"/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07200" y="4187826"/>
            <a:ext cx="2082800" cy="2155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789A5F8-C5AD-40C5-9F24-D2B3F53877F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31000" y="2924178"/>
            <a:ext cx="2159000" cy="34194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54000" y="2924178"/>
            <a:ext cx="6324600" cy="34194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nd_chapitre_rou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369D450-F000-4554-8F34-040645730B5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A70191-DF56-47E7-AB56-1D430D80D79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C7F398-9265-4D1D-BFF9-86DBF8CBB21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441CF9B-F9C7-4F13-A187-070B8341B96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844676"/>
            <a:ext cx="3694113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95888" y="1844676"/>
            <a:ext cx="3694112" cy="4613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110FDAA-0935-476E-BE17-36976A8636A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B9C11B5-B8CD-4D0C-AEC7-7712CE04AF7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66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tabLst>
                <a:tab pos="0" algn="l"/>
              </a:tabLst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04CD2330-D827-4275-B56B-3C2F2C7D815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1692B77-2069-4621-B853-841C1BA9A1D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09B585-7D53-430F-9A38-89F42C58FA2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3041399-0EDF-4ABD-9D0D-CF334CF34D2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E1002F39-67E2-462D-B2E2-885EF809330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185EBDD-F33F-4741-8A5B-CA72F64F1F5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1C3CE58-3CC9-4F2B-AF61-4E01516572B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6B0E3C2-28EB-4C05-AA7E-D051F78F363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MontiArc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72992F6-FB1B-42F3-8783-AE79FF7B9E8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MontiArc Overview</a:t>
            </a:r>
            <a:endParaRPr lang="en-US" sz="1000" i="1" dirty="0" smtClean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CC863-D291-4416-86C8-3AB93950E01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395995B-0AAA-46A3-A614-79EF27B4C3F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23D8292-8682-455E-BC7D-AE3CBE3F450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r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375" y="350838"/>
            <a:ext cx="7540625" cy="1143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graphique 2"/>
          <p:cNvSpPr>
            <a:spLocks noGrp="1"/>
          </p:cNvSpPr>
          <p:nvPr>
            <p:ph type="chart" idx="1"/>
          </p:nvPr>
        </p:nvSpPr>
        <p:spPr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endParaRPr lang="fr-FR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336532-6694-4016-A042-AA972B4C230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9/14/17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7774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er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2867630B-45CD-4371-BE7D-96EB431F5EF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B65A69A-B4DF-4D1B-B014-1C81CC60D0D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sz="2200"/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5A845E5-A98D-4A8C-8898-6C04E63ADC4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4F24F7-7432-4DF5-855C-CF9759C96BA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B35FB2-9C45-4128-B4AF-273CBDABD34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1458685-9415-4316-82A3-F8BB7C6A730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466872" y="1683859"/>
            <a:ext cx="4105128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sz="half" idx="14"/>
          </p:nvPr>
        </p:nvSpPr>
        <p:spPr>
          <a:xfrm>
            <a:off x="4720859" y="1673225"/>
            <a:ext cx="4104057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FC5AE1-ABDC-431E-8985-305A2FE16F4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F626A2F-08A5-426C-B241-01F384EDB34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E20AB34-DA58-4810-9087-9DAB4840E1B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2B4CAFA-C7E2-4551-9D7E-826ABD079AF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746B3DC-3E7E-4BC7-AA48-32A5E27B17F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EB15086-A8F5-4B0C-94A9-4E8652B22CA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violet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8F51B24-FE56-46AB-A3F4-8E087E3E0EE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1D1F8CC-9598-43CE-A4AB-B8D36B8CB36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F10DE90-BC0B-4B81-B29C-9917A0F4E27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EE788A7-F2E0-41A0-8D13-FA6E3463B3F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F81611A-CB2B-465A-AE04-B3108DC7397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D410E95-6D95-4E1F-AFCA-146414EE478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41327"/>
            <a:ext cx="412639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769294" y="1641327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045747E1-EE9D-4614-B0AF-74FE972C5AF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5B73C56-2B26-4C2B-9573-3B25E79C247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D974F28-DE1B-4AA1-9D36-426F413850C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21E8BA3-4716-4C86-BAC1-A8F486E7663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5AD3805-7C73-41ED-8889-9F34E8E218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A504CC1-6CDA-4542-988C-3CAEAB0C99A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3DE9B9BC-FBFA-44C8-A126-10528C19641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gri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96A5885-A02B-4BE5-9341-AACB85DD4DB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BA5ABCA-6361-4CA6-80C5-B9DDA5CD75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D2817EF-C219-4DDD-B1C6-4BED5AA9F56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BBC3F19-3A8D-4359-8018-6028B2EFEBC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6"/>
            <a:ext cx="3694113" cy="466378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3956742-25C2-41AF-B500-A39C2F65EAB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45608" y="1694490"/>
            <a:ext cx="4126393" cy="4610617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572000" y="1711844"/>
            <a:ext cx="4178596" cy="460389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B0E4F27-0EBC-4CE8-8ACB-88FE866AD80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210E379-445D-4D2E-93B8-A9BE5659FBD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881072A-E65A-42B2-8A9F-655353B9ECE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 marL="444431" indent="455543"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814264" indent="526969">
              <a:buFont typeface="Arial" pitchFamily="34" charset="0"/>
              <a:buChar char="•"/>
              <a:defRPr sz="2000"/>
            </a:lvl3pPr>
            <a:lvl4pPr marL="1076160" indent="353959">
              <a:defRPr sz="1800"/>
            </a:lvl4pPr>
            <a:lvl5pPr marL="1347581" indent="450781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444431" lvl="1" indent="45554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CD52ED7-E3B0-4FBB-ABBC-EA4899ABCD5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737062F7-CB9E-492B-9FEE-CE5F7FD4E36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97BA2B2-1AAC-4179-BDF0-FE097F27204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5638" y="350838"/>
            <a:ext cx="1884362" cy="606901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408AE31-3B36-4264-82F4-DDAE5927E07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tabLst>
                <a:tab pos="714265" algn="l"/>
              </a:tabLst>
              <a:defRPr sz="2400"/>
            </a:lvl3pPr>
            <a:lvl4pPr marL="714265" indent="276183">
              <a:buFont typeface="Arial" pitchFamily="34" charset="0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ond_chapitre_kaki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8183FA9-A32E-4BE2-A235-AFB901322D0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à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CF176FA-7579-4FAD-93EE-FE4CC762E78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"/>
              <a:defRPr lang="fr-FR" sz="22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>
              <a:buFont typeface="Arial" pitchFamily="34" charset="0"/>
              <a:buChar char="•"/>
              <a:defRPr sz="2000"/>
            </a:lvl3pPr>
            <a:lvl4pPr marL="1438055" indent="371418"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marL="361893" lvl="1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–"/>
            </a:pPr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CCD8A327-4A42-4F42-8894-A6F43B7F26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349375" y="198884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 pitchFamily="34" charset="0"/>
              <a:buChar char="•"/>
              <a:defRPr sz="2200"/>
            </a:lvl2pPr>
            <a:lvl3pPr marL="1076160" indent="361893">
              <a:buFont typeface="Arial" pitchFamily="34" charset="0"/>
              <a:buNone/>
              <a:defRPr sz="2000"/>
            </a:lvl3pPr>
            <a:lvl4pPr marL="1438055" indent="371418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5E1206D5-4F53-4226-A6DF-522A5ECE7E6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56E8741-B263-4DF1-A4B3-F92A8956846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BA1D0AC6-4B56-4881-82C9-E1C786FED1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3"/>
          </p:nvPr>
        </p:nvSpPr>
        <p:spPr>
          <a:xfrm>
            <a:off x="456243" y="2105247"/>
            <a:ext cx="4253983" cy="4167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4"/>
          </p:nvPr>
        </p:nvSpPr>
        <p:spPr>
          <a:xfrm>
            <a:off x="4890979" y="2137144"/>
            <a:ext cx="3933936" cy="428270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 pitchFamily="34" charset="0"/>
              <a:buChar char=""/>
              <a:tabLst>
                <a:tab pos="714265" algn="l"/>
              </a:tabLst>
              <a:defRPr sz="2000"/>
            </a:lvl3pPr>
            <a:lvl4pPr marL="714265" indent="276183">
              <a:buFont typeface="Arial" pitchFamily="34" charset="0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2"/>
            <a:r>
              <a:rPr lang="fr-FR" dirty="0" smtClean="0"/>
              <a:t>Deuxième niveau</a:t>
            </a:r>
          </a:p>
          <a:p>
            <a:pPr lvl="3"/>
            <a:r>
              <a:rPr lang="fr-FR" dirty="0" smtClean="0"/>
              <a:t>Troisième niveau</a:t>
            </a:r>
          </a:p>
          <a:p>
            <a:pPr lvl="4"/>
            <a:r>
              <a:rPr lang="fr-FR" dirty="0" smtClean="0"/>
              <a:t>Quatrième niveau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80D65655-DFF4-4582-A39B-92EBC772399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C28BF0B-9B5F-4221-8855-72E4D0C970C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5.xml"/><Relationship Id="rId13" Type="http://schemas.openxmlformats.org/officeDocument/2006/relationships/theme" Target="../theme/theme10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7.xml"/><Relationship Id="rId13" Type="http://schemas.openxmlformats.org/officeDocument/2006/relationships/theme" Target="../theme/theme11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0.xml"/><Relationship Id="rId14" Type="http://schemas.openxmlformats.org/officeDocument/2006/relationships/theme" Target="../theme/theme12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7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3.xml"/><Relationship Id="rId14" Type="http://schemas.openxmlformats.org/officeDocument/2006/relationships/theme" Target="../theme/theme13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0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theme" Target="../theme/theme14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theme" Target="../theme/theme15.xml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theme" Target="../theme/theme4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14" Type="http://schemas.openxmlformats.org/officeDocument/2006/relationships/image" Target="../media/image15.jpeg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14" Type="http://schemas.openxmlformats.org/officeDocument/2006/relationships/image" Target="../media/image17.jpeg"/><Relationship Id="rId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ntroduc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349375" y="1844676"/>
            <a:ext cx="7540625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7013" y="6489700"/>
            <a:ext cx="2012950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47114" name="Rectangle 10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710F7A-C13D-48E1-A362-5248A290959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6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220630" indent="-219041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Char char="»"/>
        <a:defRPr sz="1200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101425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6pPr>
      <a:lvl7pPr marL="147138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7pPr>
      <a:lvl8pPr marL="1928516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8pPr>
      <a:lvl9pPr marL="2385647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200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" descr="bandeau_texte_orange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8ABE201-8388-4065-8723-685811BC044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5" r:id="rId1"/>
    <p:sldLayoutId id="2147486083" r:id="rId2"/>
    <p:sldLayoutId id="2147486046" r:id="rId3"/>
    <p:sldLayoutId id="2147486047" r:id="rId4"/>
    <p:sldLayoutId id="2147486048" r:id="rId5"/>
    <p:sldLayoutId id="2147486049" r:id="rId6"/>
    <p:sldLayoutId id="2147486050" r:id="rId7"/>
    <p:sldLayoutId id="2147486051" r:id="rId8"/>
    <p:sldLayoutId id="2147486052" r:id="rId9"/>
    <p:sldLayoutId id="2147486053" r:id="rId10"/>
    <p:sldLayoutId id="2147486054" r:id="rId11"/>
    <p:sldLayoutId id="214748605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5B93C5D5-3220-4143-9347-D52F744E787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6" r:id="rId1"/>
    <p:sldLayoutId id="2147486067" r:id="rId2"/>
    <p:sldLayoutId id="2147486068" r:id="rId3"/>
    <p:sldLayoutId id="2147486084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00">
          <a:solidFill>
            <a:schemeClr val="tx2"/>
          </a:solidFill>
          <a:latin typeface="+mn-lt"/>
          <a:ea typeface="ＭＳ Ｐゴシック" charset="0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Arial" charset="0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Arial" charset="0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+mn-lt"/>
          <a:ea typeface="Arial" charset="0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1" r:id="rId1"/>
    <p:sldLayoutId id="2147486112" r:id="rId2"/>
    <p:sldLayoutId id="2147486113" r:id="rId3"/>
    <p:sldLayoutId id="2147486114" r:id="rId4"/>
    <p:sldLayoutId id="2147486115" r:id="rId5"/>
    <p:sldLayoutId id="2147486116" r:id="rId6"/>
    <p:sldLayoutId id="2147486117" r:id="rId7"/>
    <p:sldLayoutId id="2147486118" r:id="rId8"/>
    <p:sldLayoutId id="2147486119" r:id="rId9"/>
    <p:sldLayoutId id="2147486120" r:id="rId10"/>
    <p:sldLayoutId id="2147486121" r:id="rId11"/>
    <p:sldLayoutId id="2147486122" r:id="rId12"/>
    <p:sldLayoutId id="214748612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27" r:id="rId1"/>
    <p:sldLayoutId id="2147486128" r:id="rId2"/>
    <p:sldLayoutId id="2147486129" r:id="rId3"/>
    <p:sldLayoutId id="2147486130" r:id="rId4"/>
    <p:sldLayoutId id="2147486131" r:id="rId5"/>
    <p:sldLayoutId id="2147486132" r:id="rId6"/>
    <p:sldLayoutId id="2147486133" r:id="rId7"/>
    <p:sldLayoutId id="2147486134" r:id="rId8"/>
    <p:sldLayoutId id="2147486135" r:id="rId9"/>
    <p:sldLayoutId id="2147486136" r:id="rId10"/>
    <p:sldLayoutId id="2147486137" r:id="rId11"/>
    <p:sldLayoutId id="2147486138" r:id="rId12"/>
    <p:sldLayoutId id="214748613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143" r:id="rId2"/>
    <p:sldLayoutId id="2147486144" r:id="rId3"/>
    <p:sldLayoutId id="2147486145" r:id="rId4"/>
    <p:sldLayoutId id="2147486146" r:id="rId5"/>
    <p:sldLayoutId id="2147486147" r:id="rId6"/>
    <p:sldLayoutId id="2147486148" r:id="rId7"/>
    <p:sldLayoutId id="2147486149" r:id="rId8"/>
    <p:sldLayoutId id="2147486150" r:id="rId9"/>
    <p:sldLayoutId id="2147486151" r:id="rId10"/>
    <p:sldLayoutId id="2147486152" r:id="rId11"/>
    <p:sldLayoutId id="2147486153" r:id="rId12"/>
    <p:sldLayoutId id="214748615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cs typeface="Arial"/>
              </a:rPr>
              <a:t>Automating the Formalization of Product Comparison Matrices</a:t>
            </a:r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- </a:t>
            </a:r>
            <a:fld id="{8E9F12E1-2E0E-47E5-BCF6-58A4EEBCD6ED}" type="slidenum">
              <a:rPr lang="fr-FR">
                <a:solidFill>
                  <a:srgbClr val="FFFFFF"/>
                </a:solidFill>
                <a:cs typeface="Arial"/>
              </a:rPr>
              <a:pPr>
                <a:defRPr/>
              </a:pPr>
              <a:t>‹#›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  <p:sldLayoutId id="21474861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ndeau_texte_rouge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474663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565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981E926C-E072-4863-8B66-44E1071E449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1588" indent="455543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lr>
          <a:schemeClr val="bg2"/>
        </a:buClr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3174" indent="911085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Font typeface="Arial" charset="0"/>
        <a:buChar char="•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4763" indent="1366628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–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6350" indent="1822169" algn="l" defTabSz="199995" rtl="0" eaLnBrk="0" fontAlgn="base" hangingPunct="0">
        <a:lnSpc>
          <a:spcPct val="170000"/>
        </a:lnSpc>
        <a:spcBef>
          <a:spcPct val="0"/>
        </a:spcBef>
        <a:spcAft>
          <a:spcPct val="0"/>
        </a:spcAft>
        <a:buChar char="»"/>
        <a:defRPr sz="2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46347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6pPr>
      <a:lvl7pPr marL="92060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7pPr>
      <a:lvl8pPr marL="1377739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8pPr>
      <a:lvl9pPr marL="1834868" algn="l" defTabSz="199995" rtl="0" fontAlgn="base">
        <a:lnSpc>
          <a:spcPct val="17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fond_derniere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>
            <a:off x="0" y="3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254001" y="2924175"/>
            <a:ext cx="863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0" y="4187826"/>
            <a:ext cx="43180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5pPr>
      <a:lvl6pPr marL="45713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6pPr>
      <a:lvl7pPr marL="91425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7pPr>
      <a:lvl8pPr marL="1371390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8pPr>
      <a:lvl9pPr marL="1828519" algn="ctr" rtl="0" fontAlgn="base">
        <a:spcBef>
          <a:spcPct val="0"/>
        </a:spcBef>
        <a:spcAft>
          <a:spcPct val="0"/>
        </a:spcAft>
        <a:defRPr sz="4100" b="1">
          <a:solidFill>
            <a:schemeClr val="bg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6350" indent="-63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None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6350" indent="-63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2pPr>
      <a:lvl3pPr marL="6350" indent="-6350" algn="l" rtl="0" eaLnBrk="0" fontAlgn="base" hangingPunct="0">
        <a:spcBef>
          <a:spcPct val="0"/>
        </a:spcBef>
        <a:spcAft>
          <a:spcPct val="0"/>
        </a:spcAft>
        <a:buFont typeface="Arial" charset="0"/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3pPr>
      <a:lvl4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4pPr>
      <a:lvl5pPr marL="6350" indent="-6350" algn="l" rtl="0" eaLnBrk="0" fontAlgn="base" hangingPunct="0">
        <a:spcBef>
          <a:spcPct val="0"/>
        </a:spcBef>
        <a:spcAft>
          <a:spcPct val="0"/>
        </a:spcAft>
        <a:buNone/>
        <a:defRPr sz="1400" b="1">
          <a:solidFill>
            <a:schemeClr val="bg1"/>
          </a:solidFill>
          <a:latin typeface="+mn-lt"/>
          <a:ea typeface="ＭＳ Ｐゴシック" pitchFamily="23" charset="-128"/>
          <a:cs typeface="+mn-cs"/>
        </a:defRPr>
      </a:lvl5pPr>
      <a:lvl6pPr marL="46347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6pPr>
      <a:lvl7pPr marL="92060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7pPr>
      <a:lvl8pPr marL="1377739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8pPr>
      <a:lvl9pPr marL="1834868" algn="l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bandeau_texte_rouge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4B2E0D1C-B86F-46E2-8541-355641B2F28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5984" r:id="rId2"/>
    <p:sldLayoutId id="2147486077" r:id="rId3"/>
    <p:sldLayoutId id="2147485985" r:id="rId4"/>
    <p:sldLayoutId id="2147485986" r:id="rId5"/>
    <p:sldLayoutId id="2147485988" r:id="rId6"/>
    <p:sldLayoutId id="2147485989" r:id="rId7"/>
    <p:sldLayoutId id="2147486173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ICSA 2017 </a:t>
            </a:r>
            <a:endParaRPr lang="en-US" dirty="0"/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E9F12E1-2E0E-47E5-BCF6-58A4EEBCD6E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78" r:id="rId2"/>
    <p:sldLayoutId id="2147485994" r:id="rId3"/>
    <p:sldLayoutId id="2147485995" r:id="rId4"/>
    <p:sldLayoutId id="2147485996" r:id="rId5"/>
    <p:sldLayoutId id="2147485997" r:id="rId6"/>
    <p:sldLayoutId id="2147485998" r:id="rId7"/>
    <p:sldLayoutId id="2147485999" r:id="rId8"/>
    <p:sldLayoutId id="2147486000" r:id="rId9"/>
    <p:sldLayoutId id="2147486001" r:id="rId10"/>
    <p:sldLayoutId id="2147486002" r:id="rId11"/>
    <p:sldLayoutId id="2147486003" r:id="rId12"/>
    <p:sldLayoutId id="2147486004" r:id="rId13"/>
    <p:sldLayoutId id="2147486174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bandeau_texte_ver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DB3D3C34-5B49-4363-AD4A-7E904AF9473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61" r:id="rId2"/>
    <p:sldLayoutId id="2147486005" r:id="rId3"/>
    <p:sldLayoutId id="2147486006" r:id="rId4"/>
    <p:sldLayoutId id="2147486007" r:id="rId5"/>
    <p:sldLayoutId id="2147486008" r:id="rId6"/>
    <p:sldLayoutId id="2147486009" r:id="rId7"/>
    <p:sldLayoutId id="2147486010" r:id="rId8"/>
    <p:sldLayoutId id="2147486011" r:id="rId9"/>
    <p:sldLayoutId id="2147486012" r:id="rId10"/>
    <p:sldLayoutId id="2147486013" r:id="rId11"/>
    <p:sldLayoutId id="214748601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bandeau_texte_violet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C1C9E7D0-88B9-48AB-B495-713AA66D62E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2" r:id="rId1"/>
    <p:sldLayoutId id="2147486081" r:id="rId2"/>
    <p:sldLayoutId id="2147486015" r:id="rId3"/>
    <p:sldLayoutId id="2147486016" r:id="rId4"/>
    <p:sldLayoutId id="2147486017" r:id="rId5"/>
    <p:sldLayoutId id="2147486018" r:id="rId6"/>
    <p:sldLayoutId id="2147486019" r:id="rId7"/>
    <p:sldLayoutId id="2147486020" r:id="rId8"/>
    <p:sldLayoutId id="2147486021" r:id="rId9"/>
    <p:sldLayoutId id="2147486022" r:id="rId10"/>
    <p:sldLayoutId id="2147486023" r:id="rId11"/>
    <p:sldLayoutId id="21474860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 descr="bandeau_texte_gris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1F446F4D-52F0-4DA9-9948-2A2ADA9CBA1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80" r:id="rId2"/>
    <p:sldLayoutId id="2147486025" r:id="rId3"/>
    <p:sldLayoutId id="2147486026" r:id="rId4"/>
    <p:sldLayoutId id="2147486027" r:id="rId5"/>
    <p:sldLayoutId id="2147486028" r:id="rId6"/>
    <p:sldLayoutId id="2147486029" r:id="rId7"/>
    <p:sldLayoutId id="2147486030" r:id="rId8"/>
    <p:sldLayoutId id="2147486031" r:id="rId9"/>
    <p:sldLayoutId id="2147486032" r:id="rId10"/>
    <p:sldLayoutId id="2147486033" r:id="rId11"/>
    <p:sldLayoutId id="214748603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7" descr="bandeau_texte_kaki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0" y="5778500"/>
            <a:ext cx="9144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349376" y="6488113"/>
            <a:ext cx="521811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Automating the Formalization of Product Comparison Matrices</a:t>
            </a:r>
            <a:endParaRPr lang="fr-FR"/>
          </a:p>
        </p:txBody>
      </p:sp>
      <p:sp>
        <p:nvSpPr>
          <p:cNvPr id="19464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89B2ADE1-4AFA-42C4-8316-8D144CBECBD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4" r:id="rId1"/>
    <p:sldLayoutId id="2147486036" r:id="rId2"/>
    <p:sldLayoutId id="2147486082" r:id="rId3"/>
    <p:sldLayoutId id="2147486037" r:id="rId4"/>
    <p:sldLayoutId id="2147486038" r:id="rId5"/>
    <p:sldLayoutId id="2147486039" r:id="rId6"/>
    <p:sldLayoutId id="2147486040" r:id="rId7"/>
    <p:sldLayoutId id="2147486041" r:id="rId8"/>
    <p:sldLayoutId id="2147486042" r:id="rId9"/>
    <p:sldLayoutId id="2147486043" r:id="rId10"/>
    <p:sldLayoutId id="2147486044" r:id="rId11"/>
    <p:sldLayoutId id="214748604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848" indent="-34284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2pPr>
      <a:lvl3pPr marL="553954" indent="-12697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16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3pPr>
      <a:lvl4pPr marL="555540" indent="815849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4pPr>
      <a:lvl5pPr marL="557127" indent="127139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  <a:ea typeface="ＭＳ Ｐゴシック" pitchFamily="23" charset="-128"/>
          <a:cs typeface="+mn-cs"/>
        </a:defRPr>
      </a:lvl5pPr>
      <a:lvl6pPr marL="101425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6pPr>
      <a:lvl7pPr marL="147138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7pPr>
      <a:lvl8pPr marL="1928516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8pPr>
      <a:lvl9pPr marL="2385647" algn="l" rtl="0" fontAlgn="base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tiff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tiff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9.png"/><Relationship Id="rId3" Type="http://schemas.openxmlformats.org/officeDocument/2006/relationships/image" Target="../media/image7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hyperlink" Target="https://github.com/gemoc/ICSA2017Tutoria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9.png"/><Relationship Id="rId3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1.png"/><Relationship Id="rId3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9.tiff"/><Relationship Id="rId3" Type="http://schemas.openxmlformats.org/officeDocument/2006/relationships/hyperlink" Target="http://modeltransformation.net/tetrabox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90.png"/><Relationship Id="rId3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1.jpeg"/><Relationship Id="rId3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9.png"/><Relationship Id="rId3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9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em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jpe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5.png"/><Relationship Id="rId3" Type="http://schemas.openxmlformats.org/officeDocument/2006/relationships/image" Target="../media/image9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93.jp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diagramData" Target="../diagrams/data2.xml"/><Relationship Id="rId16" Type="http://schemas.openxmlformats.org/officeDocument/2006/relationships/diagramLayout" Target="../diagrams/layout2.xml"/><Relationship Id="rId17" Type="http://schemas.openxmlformats.org/officeDocument/2006/relationships/diagramQuickStyle" Target="../diagrams/quickStyle2.xml"/><Relationship Id="rId18" Type="http://schemas.openxmlformats.org/officeDocument/2006/relationships/diagramColors" Target="../diagrams/colors2.xml"/><Relationship Id="rId19" Type="http://schemas.microsoft.com/office/2007/relationships/diagramDrawing" Target="../diagrams/drawing2.xml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5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54.emf"/><Relationship Id="rId7" Type="http://schemas.openxmlformats.org/officeDocument/2006/relationships/image" Target="../media/image56.emf"/><Relationship Id="rId8" Type="http://schemas.openxmlformats.org/officeDocument/2006/relationships/image" Target="../media/image57.jpeg"/><Relationship Id="rId9" Type="http://schemas.openxmlformats.org/officeDocument/2006/relationships/image" Target="../media/image58.emf"/><Relationship Id="rId10" Type="http://schemas.openxmlformats.org/officeDocument/2006/relationships/image" Target="../media/image59.emf"/><Relationship Id="rId11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9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60.jpeg"/><Relationship Id="rId3" Type="http://schemas.openxmlformats.org/officeDocument/2006/relationships/image" Target="../media/image61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93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4" Type="http://schemas.openxmlformats.org/officeDocument/2006/relationships/image" Target="../media/image76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76.jpg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19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6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21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1.jp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1.jpeg"/><Relationship Id="rId3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49375" y="3573016"/>
            <a:ext cx="7486650" cy="2160240"/>
          </a:xfrm>
        </p:spPr>
        <p:txBody>
          <a:bodyPr/>
          <a:lstStyle/>
          <a:p>
            <a:r>
              <a:rPr lang="fr-FR" sz="2000" dirty="0"/>
              <a:t>Benoit </a:t>
            </a:r>
            <a:r>
              <a:rPr lang="fr-FR" sz="2000" dirty="0" err="1"/>
              <a:t>Combemale</a:t>
            </a:r>
            <a:r>
              <a:rPr lang="fr-FR" sz="2000" dirty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Univ</a:t>
            </a:r>
            <a:r>
              <a:rPr lang="fr-FR" sz="2000" dirty="0"/>
              <a:t>. </a:t>
            </a:r>
            <a:r>
              <a:rPr lang="fr-FR" sz="2000" dirty="0" smtClean="0"/>
              <a:t>Toulouse)</a:t>
            </a:r>
            <a:endParaRPr lang="fr-FR" sz="2000" dirty="0"/>
          </a:p>
          <a:p>
            <a:r>
              <a:rPr lang="fr-FR" sz="1600" i="1" dirty="0" smtClean="0"/>
              <a:t>http://</a:t>
            </a:r>
            <a:r>
              <a:rPr lang="fr-FR" sz="1600" i="1" dirty="0" err="1" smtClean="0"/>
              <a:t>www.combemale.fr</a:t>
            </a:r>
            <a:endParaRPr lang="fr-FR" sz="1600" i="1" dirty="0"/>
          </a:p>
          <a:p>
            <a:r>
              <a:rPr lang="fr-FR" sz="1600" i="1" dirty="0" err="1" smtClean="0"/>
              <a:t>benoit.combemale@irit.fr</a:t>
            </a:r>
            <a:endParaRPr lang="fr-FR" sz="1600" i="1" dirty="0"/>
          </a:p>
          <a:p>
            <a:r>
              <a:rPr lang="fr-FR" sz="1600" i="1" dirty="0"/>
              <a:t>@</a:t>
            </a:r>
            <a:r>
              <a:rPr lang="fr-FR" sz="1600" i="1" dirty="0" err="1" smtClean="0"/>
              <a:t>bcombemale</a:t>
            </a:r>
            <a:endParaRPr lang="fr-FR" sz="1600" i="1" dirty="0" smtClean="0"/>
          </a:p>
          <a:p>
            <a:endParaRPr lang="fr-FR" sz="1600" i="1" dirty="0"/>
          </a:p>
          <a:p>
            <a:r>
              <a:rPr lang="fr-FR" sz="2000" dirty="0"/>
              <a:t>Julien </a:t>
            </a:r>
            <a:r>
              <a:rPr lang="fr-FR" sz="2000" dirty="0" err="1" smtClean="0"/>
              <a:t>Deantoni</a:t>
            </a:r>
            <a:r>
              <a:rPr lang="fr-FR" sz="2000" dirty="0" smtClean="0"/>
              <a:t> (</a:t>
            </a:r>
            <a:r>
              <a:rPr lang="fr-FR" sz="2000" dirty="0" err="1"/>
              <a:t>Univ</a:t>
            </a:r>
            <a:r>
              <a:rPr lang="fr-FR" sz="2000" dirty="0"/>
              <a:t>. Nice-Sophia-Antipolis)</a:t>
            </a:r>
          </a:p>
          <a:p>
            <a:r>
              <a:rPr lang="fr-FR" sz="1600" i="1" dirty="0"/>
              <a:t>http://www.i3s.unice.fr/~</a:t>
            </a:r>
            <a:r>
              <a:rPr lang="fr-FR" sz="1600" i="1" dirty="0" err="1"/>
              <a:t>deantoni</a:t>
            </a:r>
            <a:r>
              <a:rPr lang="fr-FR" sz="1600" i="1" dirty="0" smtClean="0"/>
              <a:t>/</a:t>
            </a:r>
          </a:p>
          <a:p>
            <a:r>
              <a:rPr lang="fr-FR" sz="1600" i="1" dirty="0" err="1" smtClean="0"/>
              <a:t>julien.deantoni@polytech.unice.fr</a:t>
            </a:r>
            <a:r>
              <a:rPr lang="fr-FR" sz="1600" i="1" dirty="0" smtClean="0"/>
              <a:t>	</a:t>
            </a:r>
            <a:endParaRPr lang="fr-FR" sz="1600" i="1" dirty="0"/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1349378" y="1772816"/>
            <a:ext cx="748664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fr-FR" sz="3600" dirty="0" err="1"/>
              <a:t>Language</a:t>
            </a:r>
            <a:r>
              <a:rPr lang="fr-FR" sz="3600" dirty="0"/>
              <a:t> Engineering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endParaRPr lang="fr-FR" sz="3600" dirty="0" smtClean="0"/>
          </a:p>
          <a:p>
            <a:r>
              <a:rPr lang="fr-FR" sz="3600" dirty="0" smtClean="0"/>
              <a:t>The </a:t>
            </a:r>
            <a:r>
              <a:rPr lang="fr-FR" sz="3600" dirty="0"/>
              <a:t>GEMOC Studio</a:t>
            </a:r>
          </a:p>
          <a:p>
            <a:r>
              <a:rPr lang="en-US" sz="1800" i="1" dirty="0" smtClean="0"/>
              <a:t>Tutorial @ MODELS 2017, September 18</a:t>
            </a:r>
            <a:r>
              <a:rPr lang="en-US" sz="1800" i="1" baseline="30000" dirty="0" smtClean="0"/>
              <a:t>th</a:t>
            </a:r>
            <a:r>
              <a:rPr lang="en-US" sz="1800" i="1" dirty="0" smtClean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11516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Capture d’écran 2013-09-24 à 10.48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004" b="-59004"/>
          <a:stretch>
            <a:fillRect/>
          </a:stretch>
        </p:blipFill>
        <p:spPr>
          <a:xfrm>
            <a:off x="323528" y="1412776"/>
            <a:ext cx="8229600" cy="45259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pic>
        <p:nvPicPr>
          <p:cNvPr id="6" name="Image 5" descr="Capture d’écran 2013-09-24 à 10.48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21656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9552" y="5085184"/>
            <a:ext cx="2056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7200" b="1" dirty="0" smtClean="0">
                <a:solidFill>
                  <a:prstClr val="black"/>
                </a:solidFill>
                <a:latin typeface="Arial"/>
                <a:ea typeface="+mn-ea"/>
              </a:rPr>
              <a:t>2011</a:t>
            </a:r>
            <a:endParaRPr lang="fr-FR" sz="7200" b="1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059832" y="4581128"/>
            <a:ext cx="54726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3200" b="1" dirty="0" smtClean="0">
                <a:solidFill>
                  <a:srgbClr val="000000"/>
                </a:solidFill>
                <a:latin typeface="Arial"/>
                <a:ea typeface="+mn-ea"/>
              </a:rPr>
              <a:t>« </a:t>
            </a:r>
            <a:r>
              <a:rPr lang="fr-FR" sz="4000" b="1" dirty="0" smtClean="0">
                <a:solidFill>
                  <a:srgbClr val="008000"/>
                </a:solidFill>
                <a:latin typeface="Arial"/>
                <a:ea typeface="+mn-ea"/>
              </a:rPr>
              <a:t>Domain-</a:t>
            </a:r>
            <a:r>
              <a:rPr lang="fr-FR" sz="4000" b="1" dirty="0" err="1" smtClean="0">
                <a:solidFill>
                  <a:srgbClr val="008000"/>
                </a:solidFill>
                <a:latin typeface="Arial"/>
                <a:ea typeface="+mn-ea"/>
              </a:rPr>
              <a:t>specific</a:t>
            </a:r>
            <a:r>
              <a:rPr lang="fr-FR" sz="4000" b="1" dirty="0" smtClean="0">
                <a:solidFill>
                  <a:srgbClr val="008000"/>
                </a:solidFill>
                <a:latin typeface="Arial"/>
                <a:ea typeface="+mn-ea"/>
              </a:rPr>
              <a:t> </a:t>
            </a:r>
            <a:r>
              <a:rPr lang="fr-FR" sz="4000" b="1" dirty="0" err="1" smtClean="0">
                <a:solidFill>
                  <a:srgbClr val="008000"/>
                </a:solidFill>
                <a:latin typeface="Arial"/>
                <a:ea typeface="+mn-ea"/>
              </a:rPr>
              <a:t>languages</a:t>
            </a:r>
            <a:r>
              <a:rPr lang="fr-FR" sz="4000" b="1" dirty="0" smtClean="0">
                <a:solidFill>
                  <a:srgbClr val="008000"/>
                </a:solidFill>
                <a:latin typeface="Arial"/>
                <a:ea typeface="+mn-ea"/>
              </a:rPr>
              <a:t> </a:t>
            </a:r>
            <a:r>
              <a:rPr lang="fr-FR" sz="3200" b="1" dirty="0" smtClean="0">
                <a:solidFill>
                  <a:srgbClr val="000000"/>
                </a:solidFill>
                <a:latin typeface="Arial"/>
                <a:ea typeface="+mn-ea"/>
              </a:rPr>
              <a:t>are </a:t>
            </a:r>
            <a:r>
              <a:rPr lang="fr-FR" sz="3200" b="1" dirty="0">
                <a:solidFill>
                  <a:srgbClr val="000000"/>
                </a:solidFill>
                <a:latin typeface="Arial"/>
                <a:ea typeface="+mn-ea"/>
              </a:rPr>
              <a:t>far more </a:t>
            </a:r>
            <a:r>
              <a:rPr lang="fr-FR" sz="3200" b="1" dirty="0" err="1">
                <a:solidFill>
                  <a:srgbClr val="000000"/>
                </a:solidFill>
                <a:latin typeface="Arial"/>
                <a:ea typeface="+mn-ea"/>
              </a:rPr>
              <a:t>prevalent</a:t>
            </a:r>
            <a:r>
              <a:rPr lang="fr-FR" sz="3200" b="1" dirty="0">
                <a:solidFill>
                  <a:srgbClr val="000000"/>
                </a:solidFill>
                <a:latin typeface="Arial"/>
                <a:ea typeface="+mn-ea"/>
              </a:rPr>
              <a:t> </a:t>
            </a:r>
            <a:r>
              <a:rPr lang="fr-FR" sz="3200" b="1" dirty="0" err="1">
                <a:solidFill>
                  <a:srgbClr val="000000"/>
                </a:solidFill>
                <a:latin typeface="Arial"/>
                <a:ea typeface="+mn-ea"/>
              </a:rPr>
              <a:t>than</a:t>
            </a:r>
            <a:r>
              <a:rPr lang="fr-FR" sz="3200" b="1" dirty="0">
                <a:solidFill>
                  <a:srgbClr val="000000"/>
                </a:solidFill>
                <a:latin typeface="Arial"/>
                <a:ea typeface="+mn-ea"/>
              </a:rPr>
              <a:t> </a:t>
            </a:r>
            <a:r>
              <a:rPr lang="fr-FR" sz="3200" b="1" dirty="0" err="1" smtClean="0">
                <a:solidFill>
                  <a:srgbClr val="000000"/>
                </a:solidFill>
                <a:latin typeface="Arial"/>
                <a:ea typeface="+mn-ea"/>
              </a:rPr>
              <a:t>anticipated</a:t>
            </a:r>
            <a:r>
              <a:rPr lang="fr-FR" sz="3200" b="1" dirty="0" smtClean="0">
                <a:solidFill>
                  <a:srgbClr val="000000"/>
                </a:solidFill>
                <a:latin typeface="Arial"/>
                <a:ea typeface="+mn-ea"/>
              </a:rPr>
              <a:t> »</a:t>
            </a:r>
            <a:endParaRPr lang="fr-FR" sz="3200" b="1" dirty="0">
              <a:solidFill>
                <a:srgbClr val="00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977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Language-Oriented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/>
              <a:t> </a:t>
            </a:r>
            <a:r>
              <a:rPr lang="fr-FR" dirty="0" smtClean="0"/>
              <a:t>&amp; </a:t>
            </a:r>
            <a:r>
              <a:rPr lang="fr-FR" dirty="0" err="1" smtClean="0"/>
              <a:t>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 descr="MDE_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37517"/>
            <a:ext cx="4869684" cy="363996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63687" y="4699826"/>
            <a:ext cx="6624737" cy="5078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 smtClean="0">
                <a:solidFill>
                  <a:srgbClr val="000000"/>
                </a:solidFill>
              </a:rPr>
              <a:t>Ingénierie </a:t>
            </a:r>
            <a:r>
              <a:rPr lang="fr-FR" sz="1500" b="1" i="1" dirty="0">
                <a:solidFill>
                  <a:srgbClr val="000000"/>
                </a:solidFill>
              </a:rPr>
              <a:t>Dirigée par les Modèles : des concepts à la </a:t>
            </a:r>
            <a:r>
              <a:rPr lang="fr-FR" sz="1500" b="1" i="1" dirty="0" smtClean="0">
                <a:solidFill>
                  <a:srgbClr val="000000"/>
                </a:solidFill>
              </a:rPr>
              <a:t>pratique,</a:t>
            </a:r>
            <a:r>
              <a:rPr lang="fr-FR" sz="1200" dirty="0" smtClean="0">
                <a:solidFill>
                  <a:srgbClr val="000000"/>
                </a:solidFill>
                <a:cs typeface="Arial"/>
              </a:rPr>
              <a:t> by </a:t>
            </a:r>
            <a:r>
              <a:rPr lang="fr-FR" sz="1200" dirty="0" err="1" smtClean="0">
                <a:solidFill>
                  <a:srgbClr val="000000"/>
                </a:solidFill>
              </a:rPr>
              <a:t>Jézéquel</a:t>
            </a:r>
            <a:r>
              <a:rPr lang="fr-FR" sz="1200" dirty="0" smtClean="0">
                <a:solidFill>
                  <a:srgbClr val="000000"/>
                </a:solidFill>
              </a:rPr>
              <a:t>, J.-M</a:t>
            </a:r>
            <a:r>
              <a:rPr lang="fr-FR" sz="1200" dirty="0">
                <a:solidFill>
                  <a:srgbClr val="000000"/>
                </a:solidFill>
              </a:rPr>
              <a:t>., Combemale, B.,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 smtClean="0">
                <a:solidFill>
                  <a:srgbClr val="000000"/>
                </a:solidFill>
              </a:rPr>
              <a:t>, </a:t>
            </a:r>
            <a:r>
              <a:rPr lang="fr-FR" sz="1200" dirty="0">
                <a:solidFill>
                  <a:srgbClr val="000000"/>
                </a:solidFill>
              </a:rPr>
              <a:t>D</a:t>
            </a:r>
            <a:r>
              <a:rPr lang="fr-FR" sz="1200" dirty="0" smtClean="0">
                <a:solidFill>
                  <a:srgbClr val="000000"/>
                </a:solidFill>
              </a:rPr>
              <a:t>., </a:t>
            </a:r>
            <a:r>
              <a:rPr lang="fr-FR" sz="1200" dirty="0">
                <a:solidFill>
                  <a:srgbClr val="000000"/>
                </a:solidFill>
              </a:rPr>
              <a:t>Références sciences, </a:t>
            </a:r>
            <a:r>
              <a:rPr lang="fr-FR" sz="1200" dirty="0" smtClean="0">
                <a:solidFill>
                  <a:srgbClr val="000000"/>
                </a:solidFill>
              </a:rPr>
              <a:t>ellipses (</a:t>
            </a:r>
            <a:r>
              <a:rPr lang="fr-FR" sz="1200" dirty="0" err="1">
                <a:solidFill>
                  <a:srgbClr val="000000"/>
                </a:solidFill>
              </a:rPr>
              <a:t>Eds</a:t>
            </a:r>
            <a:r>
              <a:rPr lang="fr-FR" sz="1200" dirty="0" smtClean="0">
                <a:solidFill>
                  <a:srgbClr val="000000"/>
                </a:solidFill>
              </a:rPr>
              <a:t>.). 2012. 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617580"/>
            <a:ext cx="527058" cy="675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11" name="ZoneTexte 10"/>
          <p:cNvSpPr txBox="1"/>
          <p:nvPr/>
        </p:nvSpPr>
        <p:spPr>
          <a:xfrm>
            <a:off x="1726617" y="5481676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5" y="5419357"/>
            <a:ext cx="538992" cy="81795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0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Language</a:t>
            </a:r>
            <a:r>
              <a:rPr lang="fr-FR" dirty="0" smtClean="0"/>
              <a:t> Design and </a:t>
            </a:r>
            <a:r>
              <a:rPr lang="fr-FR" dirty="0" err="1" smtClean="0"/>
              <a:t>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72" y="1556792"/>
            <a:ext cx="5257800" cy="24765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63687" y="4699826"/>
            <a:ext cx="6624737" cy="5078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 smtClean="0">
                <a:solidFill>
                  <a:srgbClr val="000000"/>
                </a:solidFill>
              </a:rPr>
              <a:t>Ingénierie </a:t>
            </a:r>
            <a:r>
              <a:rPr lang="fr-FR" sz="1500" b="1" i="1" dirty="0">
                <a:solidFill>
                  <a:srgbClr val="000000"/>
                </a:solidFill>
              </a:rPr>
              <a:t>Dirigée par les Modèles : des concepts à la </a:t>
            </a:r>
            <a:r>
              <a:rPr lang="fr-FR" sz="1500" b="1" i="1" dirty="0" smtClean="0">
                <a:solidFill>
                  <a:srgbClr val="000000"/>
                </a:solidFill>
              </a:rPr>
              <a:t>pratique</a:t>
            </a:r>
            <a:r>
              <a:rPr lang="fr-FR" sz="1200" dirty="0" smtClean="0">
                <a:solidFill>
                  <a:srgbClr val="000000"/>
                </a:solidFill>
                <a:cs typeface="Arial"/>
              </a:rPr>
              <a:t> by </a:t>
            </a:r>
            <a:r>
              <a:rPr lang="fr-FR" sz="1200" dirty="0" err="1" smtClean="0">
                <a:solidFill>
                  <a:srgbClr val="000000"/>
                </a:solidFill>
              </a:rPr>
              <a:t>Jézéquel</a:t>
            </a:r>
            <a:r>
              <a:rPr lang="fr-FR" sz="1200" dirty="0" smtClean="0">
                <a:solidFill>
                  <a:srgbClr val="000000"/>
                </a:solidFill>
              </a:rPr>
              <a:t>, J.-M</a:t>
            </a:r>
            <a:r>
              <a:rPr lang="fr-FR" sz="1200" dirty="0">
                <a:solidFill>
                  <a:srgbClr val="000000"/>
                </a:solidFill>
              </a:rPr>
              <a:t>., Combemale, B.,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 smtClean="0">
                <a:solidFill>
                  <a:srgbClr val="000000"/>
                </a:solidFill>
              </a:rPr>
              <a:t>, </a:t>
            </a:r>
            <a:r>
              <a:rPr lang="fr-FR" sz="1200" dirty="0">
                <a:solidFill>
                  <a:srgbClr val="000000"/>
                </a:solidFill>
              </a:rPr>
              <a:t>D</a:t>
            </a:r>
            <a:r>
              <a:rPr lang="fr-FR" sz="1200" dirty="0" smtClean="0">
                <a:solidFill>
                  <a:srgbClr val="000000"/>
                </a:solidFill>
              </a:rPr>
              <a:t>., </a:t>
            </a:r>
            <a:r>
              <a:rPr lang="fr-FR" sz="1200" dirty="0">
                <a:solidFill>
                  <a:srgbClr val="000000"/>
                </a:solidFill>
              </a:rPr>
              <a:t>Références sciences, </a:t>
            </a:r>
            <a:r>
              <a:rPr lang="fr-FR" sz="1200" dirty="0" smtClean="0">
                <a:solidFill>
                  <a:srgbClr val="000000"/>
                </a:solidFill>
              </a:rPr>
              <a:t>ellipses (</a:t>
            </a:r>
            <a:r>
              <a:rPr lang="fr-FR" sz="1200" dirty="0" err="1">
                <a:solidFill>
                  <a:srgbClr val="000000"/>
                </a:solidFill>
              </a:rPr>
              <a:t>Eds</a:t>
            </a:r>
            <a:r>
              <a:rPr lang="fr-FR" sz="1200" dirty="0" smtClean="0">
                <a:solidFill>
                  <a:srgbClr val="000000"/>
                </a:solidFill>
              </a:rPr>
              <a:t>.). 2012. 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617580"/>
            <a:ext cx="527058" cy="675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11" name="ZoneTexte 10"/>
          <p:cNvSpPr txBox="1"/>
          <p:nvPr/>
        </p:nvSpPr>
        <p:spPr>
          <a:xfrm>
            <a:off x="1726617" y="5481676"/>
            <a:ext cx="7056785" cy="6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500" b="1" i="1" dirty="0">
                <a:solidFill>
                  <a:srgbClr val="000000"/>
                </a:solidFill>
              </a:rPr>
              <a:t>Engineering </a:t>
            </a:r>
            <a:r>
              <a:rPr lang="fr-FR" sz="1500" b="1" i="1" dirty="0" err="1">
                <a:solidFill>
                  <a:srgbClr val="000000"/>
                </a:solidFill>
              </a:rPr>
              <a:t>Modeling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Languages</a:t>
            </a:r>
            <a:r>
              <a:rPr lang="fr-FR" sz="1500" b="1" i="1" dirty="0">
                <a:solidFill>
                  <a:srgbClr val="000000"/>
                </a:solidFill>
              </a:rPr>
              <a:t>: </a:t>
            </a:r>
            <a:r>
              <a:rPr lang="fr-FR" sz="1500" b="1" i="1" dirty="0" err="1">
                <a:solidFill>
                  <a:srgbClr val="000000"/>
                </a:solidFill>
              </a:rPr>
              <a:t>Turning</a:t>
            </a:r>
            <a:r>
              <a:rPr lang="fr-FR" sz="1500" b="1" i="1" dirty="0">
                <a:solidFill>
                  <a:srgbClr val="000000"/>
                </a:solidFill>
              </a:rPr>
              <a:t> Domain </a:t>
            </a:r>
            <a:r>
              <a:rPr lang="fr-FR" sz="1500" b="1" i="1" dirty="0" err="1">
                <a:solidFill>
                  <a:srgbClr val="000000"/>
                </a:solidFill>
              </a:rPr>
              <a:t>Knowledge</a:t>
            </a:r>
            <a:r>
              <a:rPr lang="fr-FR" sz="1500" b="1" i="1" dirty="0">
                <a:solidFill>
                  <a:srgbClr val="000000"/>
                </a:solidFill>
              </a:rPr>
              <a:t> </a:t>
            </a:r>
            <a:r>
              <a:rPr lang="fr-FR" sz="1500" b="1" i="1" dirty="0" err="1">
                <a:solidFill>
                  <a:srgbClr val="000000"/>
                </a:solidFill>
              </a:rPr>
              <a:t>into</a:t>
            </a:r>
            <a:r>
              <a:rPr lang="fr-FR" sz="1500" b="1" i="1" dirty="0">
                <a:solidFill>
                  <a:srgbClr val="000000"/>
                </a:solidFill>
              </a:rPr>
              <a:t> Tools</a:t>
            </a:r>
            <a:r>
              <a:rPr lang="fr-FR" sz="1200" dirty="0">
                <a:solidFill>
                  <a:srgbClr val="000000"/>
                </a:solidFill>
              </a:rPr>
              <a:t>, by Benoit Combemale, </a:t>
            </a:r>
            <a:r>
              <a:rPr lang="fr-FR" sz="1200" dirty="0" smtClean="0">
                <a:solidFill>
                  <a:srgbClr val="000000"/>
                </a:solidFill>
              </a:rPr>
              <a:t>Robert B. </a:t>
            </a:r>
            <a:r>
              <a:rPr lang="fr-FR" sz="1200" dirty="0">
                <a:solidFill>
                  <a:srgbClr val="000000"/>
                </a:solidFill>
              </a:rPr>
              <a:t>France, Jean-Marc </a:t>
            </a:r>
            <a:r>
              <a:rPr lang="fr-FR" sz="1200" dirty="0" err="1">
                <a:solidFill>
                  <a:srgbClr val="000000"/>
                </a:solidFill>
              </a:rPr>
              <a:t>Jézéquel</a:t>
            </a:r>
            <a:r>
              <a:rPr lang="fr-FR" sz="1200" dirty="0">
                <a:solidFill>
                  <a:srgbClr val="000000"/>
                </a:solidFill>
              </a:rPr>
              <a:t>, Bernhard </a:t>
            </a:r>
            <a:r>
              <a:rPr lang="fr-FR" sz="1200" dirty="0" err="1">
                <a:solidFill>
                  <a:srgbClr val="000000"/>
                </a:solidFill>
              </a:rPr>
              <a:t>Rumpe</a:t>
            </a:r>
            <a:r>
              <a:rPr lang="fr-FR" sz="1200" dirty="0">
                <a:solidFill>
                  <a:srgbClr val="000000"/>
                </a:solidFill>
              </a:rPr>
              <a:t>, Jim R.H. </a:t>
            </a:r>
            <a:r>
              <a:rPr lang="fr-FR" sz="1200" dirty="0" err="1">
                <a:solidFill>
                  <a:srgbClr val="000000"/>
                </a:solidFill>
              </a:rPr>
              <a:t>Steel</a:t>
            </a:r>
            <a:r>
              <a:rPr lang="fr-FR" sz="1200" dirty="0">
                <a:solidFill>
                  <a:srgbClr val="000000"/>
                </a:solidFill>
              </a:rPr>
              <a:t>, and Didier </a:t>
            </a:r>
            <a:r>
              <a:rPr lang="fr-FR" sz="1200" dirty="0" err="1">
                <a:solidFill>
                  <a:srgbClr val="000000"/>
                </a:solidFill>
              </a:rPr>
              <a:t>Vojtisek</a:t>
            </a:r>
            <a:r>
              <a:rPr lang="fr-FR" sz="1200" dirty="0">
                <a:solidFill>
                  <a:srgbClr val="000000"/>
                </a:solidFill>
              </a:rPr>
              <a:t>. Chapman and Hall/CRC, pp.398, 2016. </a:t>
            </a:r>
            <a:r>
              <a:rPr lang="fr-FR" sz="1200" dirty="0" err="1">
                <a:solidFill>
                  <a:srgbClr val="000000"/>
                </a:solidFill>
              </a:rPr>
              <a:t>Companion</a:t>
            </a:r>
            <a:r>
              <a:rPr lang="fr-FR" sz="1200" dirty="0">
                <a:solidFill>
                  <a:srgbClr val="000000"/>
                </a:solidFill>
              </a:rPr>
              <a:t> </a:t>
            </a:r>
            <a:r>
              <a:rPr lang="fr-FR" sz="1200" dirty="0" err="1">
                <a:solidFill>
                  <a:srgbClr val="000000"/>
                </a:solidFill>
              </a:rPr>
              <a:t>website</a:t>
            </a:r>
            <a:r>
              <a:rPr lang="fr-FR" sz="1200" dirty="0">
                <a:solidFill>
                  <a:srgbClr val="000000"/>
                </a:solidFill>
              </a:rPr>
              <a:t>: http://</a:t>
            </a:r>
            <a:r>
              <a:rPr lang="fr-FR" sz="1200" dirty="0" err="1">
                <a:solidFill>
                  <a:srgbClr val="000000"/>
                </a:solidFill>
              </a:rPr>
              <a:t>mdebook.irisa.fr</a:t>
            </a:r>
            <a:endParaRPr lang="fr-FR" sz="120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5" y="5419357"/>
            <a:ext cx="538992" cy="817955"/>
          </a:xfrm>
          <a:prstGeom prst="rect">
            <a:avLst/>
          </a:prstGeom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08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13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5229200"/>
            <a:ext cx="8150994" cy="923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J-M. Favre, D.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Gasevic</a:t>
            </a:r>
            <a:r>
              <a:rPr lang="fr-FR" dirty="0">
                <a:solidFill>
                  <a:srgbClr val="000000"/>
                </a:solidFill>
                <a:cs typeface="Arial"/>
              </a:rPr>
              <a:t>, R.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Lämmel</a:t>
            </a:r>
            <a:r>
              <a:rPr lang="fr-FR" dirty="0">
                <a:solidFill>
                  <a:srgbClr val="000000"/>
                </a:solidFill>
                <a:cs typeface="Arial"/>
              </a:rPr>
              <a:t>, and E.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Pek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Empirical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analysis</a:t>
            </a:r>
            <a:r>
              <a:rPr lang="fr-FR" dirty="0">
                <a:solidFill>
                  <a:srgbClr val="000000"/>
                </a:solidFill>
                <a:cs typeface="Arial"/>
              </a:rPr>
              <a:t> in software </a:t>
            </a:r>
            <a:r>
              <a:rPr lang="fr-FR" dirty="0" err="1" smtClean="0">
                <a:solidFill>
                  <a:srgbClr val="000000"/>
                </a:solidFill>
                <a:cs typeface="Arial"/>
              </a:rPr>
              <a:t>linguistics</a:t>
            </a:r>
            <a:r>
              <a:rPr lang="fr-FR" dirty="0">
                <a:solidFill>
                  <a:srgbClr val="000000"/>
                </a:solidFill>
                <a:cs typeface="Arial"/>
              </a:rPr>
              <a:t>,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" </a:t>
            </a:r>
            <a:r>
              <a:rPr lang="fr-FR" dirty="0">
                <a:solidFill>
                  <a:srgbClr val="000000"/>
                </a:solidFill>
                <a:cs typeface="Arial"/>
              </a:rPr>
              <a:t>In Software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Language</a:t>
            </a:r>
            <a:r>
              <a:rPr lang="fr-FR" dirty="0">
                <a:solidFill>
                  <a:srgbClr val="000000"/>
                </a:solidFill>
                <a:cs typeface="Arial"/>
              </a:rPr>
              <a:t> Engineering, volume 6563 of LNCS, pages 316–326. Springer, 2011.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28" y="162880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sz="5800" b="1" i="1" dirty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"Software languages are software too"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Language</a:t>
            </a:r>
            <a:r>
              <a:rPr lang="fr-FR" dirty="0" smtClean="0"/>
              <a:t> Engineering (SLE)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96855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Application of systematic, disciplined, and measurable approaches to the development, deployment, use</a:t>
            </a:r>
            <a:r>
              <a:rPr lang="en-US" dirty="0"/>
              <a:t>, </a:t>
            </a:r>
            <a:r>
              <a:rPr lang="en-US" dirty="0" smtClean="0"/>
              <a:t>and maintenance of software languages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Various </a:t>
            </a:r>
            <a:r>
              <a:rPr lang="en-US" dirty="0"/>
              <a:t>shapes and ways to implement software languages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External, internal or embedded DSLs, Profile, etc.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Grammar, </a:t>
            </a:r>
            <a:r>
              <a:rPr lang="en-US" dirty="0" err="1"/>
              <a:t>metamodel</a:t>
            </a:r>
            <a:r>
              <a:rPr lang="en-US" dirty="0"/>
              <a:t>, ontology, etc.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Supported by various kind of "</a:t>
            </a:r>
            <a:r>
              <a:rPr lang="en-US" sz="3200" b="1" dirty="0" smtClean="0"/>
              <a:t>language workbench</a:t>
            </a:r>
            <a:r>
              <a:rPr lang="en-US" dirty="0" smtClean="0"/>
              <a:t>"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Eclipse EMF, </a:t>
            </a:r>
            <a:r>
              <a:rPr lang="en-US" dirty="0" err="1" smtClean="0"/>
              <a:t>Xtext</a:t>
            </a:r>
            <a:r>
              <a:rPr lang="en-US" dirty="0" smtClean="0"/>
              <a:t>, Sirius, </a:t>
            </a:r>
            <a:r>
              <a:rPr lang="en-US" dirty="0" err="1" smtClean="0"/>
              <a:t>Melange</a:t>
            </a:r>
            <a:r>
              <a:rPr lang="en-US" dirty="0" smtClean="0"/>
              <a:t>, GEMOC, Papyrus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Jetbrain’s</a:t>
            </a:r>
            <a:r>
              <a:rPr lang="en-US" dirty="0" smtClean="0"/>
              <a:t> MPS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err="1" smtClean="0"/>
              <a:t>Spoofax</a:t>
            </a:r>
            <a:endParaRPr lang="en-US" dirty="0" smtClean="0"/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MS DSL Tools</a:t>
            </a:r>
          </a:p>
          <a:p>
            <a:pPr marL="1076212" lvl="2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endParaRPr lang="en-US" sz="1200" dirty="0">
              <a:ea typeface="+mn-ea"/>
            </a:endParaRPr>
          </a:p>
          <a:p>
            <a:pPr marL="361945" lvl="1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>
                <a:ea typeface="+mn-ea"/>
              </a:rPr>
              <a:t>More</a:t>
            </a:r>
            <a:r>
              <a:rPr lang="en-US" dirty="0" smtClean="0"/>
              <a:t> and more literature, a dedicated Intl. conference (ACM SLE</a:t>
            </a:r>
            <a:r>
              <a:rPr lang="en-US" dirty="0"/>
              <a:t>, cf. http://</a:t>
            </a:r>
            <a:r>
              <a:rPr lang="en-US" dirty="0" err="1" smtClean="0"/>
              <a:t>www.sleconf.org</a:t>
            </a:r>
            <a:r>
              <a:rPr lang="en-US" dirty="0" smtClean="0"/>
              <a:t>)…</a:t>
            </a:r>
            <a:endParaRPr lang="en-US" dirty="0"/>
          </a:p>
        </p:txBody>
      </p:sp>
      <p:sp>
        <p:nvSpPr>
          <p:cNvPr id="6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8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15</a:t>
            </a:fld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67544" y="5229200"/>
            <a:ext cx="8150994" cy="646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J. Whittle, J. Hutchinson,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and M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Rouncefield</a:t>
            </a:r>
            <a:r>
              <a:rPr lang="fr-FR" dirty="0">
                <a:solidFill>
                  <a:srgbClr val="000000"/>
                </a:solidFill>
                <a:cs typeface="Arial"/>
              </a:rPr>
              <a:t>, “</a:t>
            </a:r>
            <a:r>
              <a:rPr lang="fr-FR" i="1" dirty="0">
                <a:solidFill>
                  <a:srgbClr val="000000"/>
                </a:solidFill>
                <a:cs typeface="Arial"/>
              </a:rPr>
              <a:t>The </a:t>
            </a:r>
            <a:r>
              <a:rPr lang="fr-FR" i="1" dirty="0" smtClean="0">
                <a:solidFill>
                  <a:srgbClr val="000000"/>
                </a:solidFill>
                <a:cs typeface="Arial"/>
              </a:rPr>
              <a:t>State of </a:t>
            </a:r>
            <a:r>
              <a:rPr lang="fr-FR" i="1" dirty="0">
                <a:solidFill>
                  <a:srgbClr val="000000"/>
                </a:solidFill>
                <a:cs typeface="Arial"/>
              </a:rPr>
              <a:t>Practice in Model-</a:t>
            </a:r>
            <a:r>
              <a:rPr lang="fr-FR" i="1" dirty="0" err="1" smtClean="0">
                <a:solidFill>
                  <a:srgbClr val="000000"/>
                </a:solidFill>
                <a:cs typeface="Arial"/>
              </a:rPr>
              <a:t>Driven</a:t>
            </a:r>
            <a:r>
              <a:rPr lang="fr-FR" i="1" dirty="0" smtClean="0">
                <a:solidFill>
                  <a:srgbClr val="000000"/>
                </a:solidFill>
                <a:cs typeface="Arial"/>
              </a:rPr>
              <a:t> Engineering</a:t>
            </a:r>
            <a:r>
              <a:rPr lang="fr-FR" dirty="0">
                <a:solidFill>
                  <a:srgbClr val="000000"/>
                </a:solidFill>
                <a:cs typeface="Arial"/>
              </a:rPr>
              <a:t>,” IEEE Software, vol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. 31</a:t>
            </a:r>
            <a:r>
              <a:rPr lang="fr-FR" dirty="0">
                <a:solidFill>
                  <a:srgbClr val="000000"/>
                </a:solidFill>
                <a:cs typeface="Arial"/>
              </a:rPr>
              <a:t>, no. 3, 2014, pp. 79–85.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23528" y="1268760"/>
            <a:ext cx="8568952" cy="3168352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"A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clear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 challenge,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then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,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is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 how to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integrate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 multiple </a:t>
            </a:r>
            <a:r>
              <a:rPr lang="fr-FR" sz="5600" b="1" i="1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DSLs</a:t>
            </a:r>
            <a:r>
              <a:rPr lang="fr-FR" sz="5600" b="1"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."</a:t>
            </a:r>
            <a:endParaRPr lang="fr-FR" sz="5600" b="1" i="1" dirty="0">
              <a:solidFill>
                <a:srgbClr val="000000"/>
              </a:solidFill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5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GEMOC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5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GEMOC </a:t>
            </a:r>
            <a:r>
              <a:rPr lang="fr-FR" u="sng" dirty="0" smtClean="0"/>
              <a:t>initiative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7"/>
            <a:ext cx="8559640" cy="5507385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/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An open and international initiative 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to</a:t>
            </a:r>
          </a:p>
          <a:p>
            <a:pPr lvl="1">
              <a:buFont typeface="Arial"/>
              <a:buChar char="•"/>
            </a:pPr>
            <a:r>
              <a:rPr lang="en-US" kern="0" dirty="0" smtClean="0">
                <a:solidFill>
                  <a:srgbClr val="808080"/>
                </a:solidFill>
              </a:rPr>
              <a:t>foster </a:t>
            </a:r>
            <a:r>
              <a:rPr lang="en-US" b="1" kern="0" dirty="0" smtClean="0">
                <a:solidFill>
                  <a:srgbClr val="808080"/>
                </a:solidFill>
              </a:rPr>
              <a:t>globalization of DSMLs </a:t>
            </a:r>
            <a:r>
              <a:rPr lang="en-US" kern="0" dirty="0">
                <a:solidFill>
                  <a:srgbClr val="808080"/>
                </a:solidFill>
              </a:rPr>
              <a:t>in </a:t>
            </a:r>
            <a:r>
              <a:rPr lang="en-US" kern="0" dirty="0">
                <a:solidFill>
                  <a:srgbClr val="4E8FD3"/>
                </a:solidFill>
              </a:rPr>
              <a:t>open world</a:t>
            </a:r>
            <a:r>
              <a:rPr lang="en-US" i="1" kern="0" dirty="0">
                <a:solidFill>
                  <a:srgbClr val="808080"/>
                </a:solidFill>
              </a:rPr>
              <a:t> 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>
                <a:solidFill>
                  <a:srgbClr val="808080"/>
                </a:solidFill>
              </a:rPr>
              <a:t>impossible </a:t>
            </a:r>
            <a:r>
              <a:rPr lang="en-US" i="1" kern="0" dirty="0">
                <a:solidFill>
                  <a:srgbClr val="808080"/>
                </a:solidFill>
              </a:rPr>
              <a:t>a priori </a:t>
            </a:r>
            <a:r>
              <a:rPr lang="en-US" kern="0" dirty="0">
                <a:solidFill>
                  <a:srgbClr val="808080"/>
                </a:solidFill>
              </a:rPr>
              <a:t>unification</a:t>
            </a:r>
          </a:p>
          <a:p>
            <a:pPr lvl="2" defTabSz="914400">
              <a:lnSpc>
                <a:spcPct val="100000"/>
              </a:lnSpc>
              <a:buFont typeface="Lucida Grande"/>
              <a:buChar char="⇒"/>
            </a:pPr>
            <a:r>
              <a:rPr lang="en-US" kern="0" dirty="0" smtClean="0">
                <a:solidFill>
                  <a:srgbClr val="808080"/>
                </a:solidFill>
              </a:rPr>
              <a:t>requires </a:t>
            </a:r>
            <a:r>
              <a:rPr lang="en-US" i="1" kern="0" dirty="0">
                <a:solidFill>
                  <a:srgbClr val="808080"/>
                </a:solidFill>
              </a:rPr>
              <a:t>a posteriori</a:t>
            </a:r>
            <a:r>
              <a:rPr lang="en-US" b="1" kern="0" dirty="0">
                <a:solidFill>
                  <a:srgbClr val="808080"/>
                </a:solidFill>
              </a:rPr>
              <a:t> </a:t>
            </a:r>
            <a:r>
              <a:rPr lang="en-US" kern="0" dirty="0" smtClean="0">
                <a:solidFill>
                  <a:srgbClr val="808080"/>
                </a:solidFill>
              </a:rPr>
              <a:t>globalization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lvl="1" defTabSz="914400">
              <a:buClr>
                <a:srgbClr val="E1001A"/>
              </a:buClr>
              <a:buFont typeface="Arial"/>
              <a:buChar char="•"/>
            </a:pP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coordinate (between 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members) and disseminate (for the </a:t>
            </a:r>
            <a:r>
              <a:rPr lang="en-US" sz="2000" kern="0" dirty="0">
                <a:solidFill>
                  <a:srgbClr val="808080"/>
                </a:solidFill>
                <a:latin typeface="Arial"/>
                <a:cs typeface="Arial"/>
              </a:rPr>
              <a:t>members</a:t>
            </a:r>
            <a:r>
              <a:rPr lang="en-US" sz="2000" kern="0" dirty="0" smtClean="0">
                <a:solidFill>
                  <a:srgbClr val="808080"/>
                </a:solidFill>
                <a:latin typeface="Arial"/>
                <a:cs typeface="Arial"/>
              </a:rPr>
              <a:t>)</a:t>
            </a:r>
            <a:endParaRPr lang="en-US" sz="2400" kern="0" dirty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Organizes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>
                <a:solidFill>
                  <a:srgbClr val="808080"/>
                </a:solidFill>
              </a:rPr>
              <a:t>w</a:t>
            </a:r>
            <a:r>
              <a:rPr lang="en-US" sz="2000" b="1" kern="0" dirty="0" smtClean="0">
                <a:solidFill>
                  <a:srgbClr val="808080"/>
                </a:solidFill>
              </a:rPr>
              <a:t>orkshop series</a:t>
            </a:r>
          </a:p>
          <a:p>
            <a:pPr lvl="1">
              <a:buClr>
                <a:srgbClr val="E1001A"/>
              </a:buClr>
              <a:buFont typeface="Arial"/>
              <a:buChar char="•"/>
            </a:pPr>
            <a:r>
              <a:rPr lang="en-US" sz="2000" b="1" kern="0" dirty="0" smtClean="0">
                <a:solidFill>
                  <a:srgbClr val="808080"/>
                </a:solidFill>
              </a:rPr>
              <a:t>Seminars at </a:t>
            </a:r>
            <a:r>
              <a:rPr lang="en-US" sz="2000" b="1" kern="0" dirty="0" err="1" smtClean="0">
                <a:solidFill>
                  <a:srgbClr val="808080"/>
                </a:solidFill>
              </a:rPr>
              <a:t>Dagstuhl</a:t>
            </a:r>
            <a:r>
              <a:rPr lang="en-US" sz="2000" b="1" kern="0" dirty="0" smtClean="0">
                <a:solidFill>
                  <a:srgbClr val="808080"/>
                </a:solidFill>
              </a:rPr>
              <a:t>, </a:t>
            </a:r>
            <a:r>
              <a:rPr lang="en-US" sz="2000" b="1" kern="0" dirty="0" err="1" smtClean="0">
                <a:solidFill>
                  <a:srgbClr val="808080"/>
                </a:solidFill>
              </a:rPr>
              <a:t>Bellairs</a:t>
            </a:r>
            <a:r>
              <a:rPr lang="en-US" sz="2000" b="1" kern="0" dirty="0" smtClean="0">
                <a:solidFill>
                  <a:srgbClr val="808080"/>
                </a:solidFill>
              </a:rPr>
              <a:t> </a:t>
            </a:r>
            <a:endParaRPr lang="en-US" sz="2000" b="1" kern="0" dirty="0">
              <a:solidFill>
                <a:srgbClr val="808080"/>
              </a:solidFill>
            </a:endParaRPr>
          </a:p>
          <a:p>
            <a:r>
              <a:rPr lang="en-US" sz="2400" kern="0" dirty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	</a:t>
            </a:r>
            <a:r>
              <a:rPr lang="en-US" sz="36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	</a:t>
            </a:r>
            <a:r>
              <a:rPr lang="en-US" sz="2400" u="sng" kern="0" dirty="0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http</a:t>
            </a:r>
            <a:r>
              <a:rPr lang="en-US" sz="2400" u="sng" kern="0" dirty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://</a:t>
            </a:r>
            <a:r>
              <a:rPr lang="en-US" sz="2400" u="sng" kern="0" dirty="0" err="1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gemoc.org</a:t>
            </a:r>
            <a:r>
              <a:rPr lang="en-US" sz="2400" kern="0" dirty="0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2400" kern="0" dirty="0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</a:br>
            <a:r>
              <a:rPr lang="en-US" sz="2400" kern="0" dirty="0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     	@</a:t>
            </a:r>
            <a:r>
              <a:rPr lang="en-US" sz="2400" kern="0" dirty="0" err="1" smtClean="0">
                <a:solidFill>
                  <a:schemeClr val="bg2"/>
                </a:solidFill>
                <a:latin typeface="Arial"/>
                <a:ea typeface="ＭＳ Ｐゴシック"/>
                <a:cs typeface="Arial"/>
              </a:rPr>
              <a:t>gemocinitiative</a:t>
            </a:r>
            <a:endParaRPr lang="en-US" sz="2000" kern="0" dirty="0">
              <a:solidFill>
                <a:schemeClr val="bg2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pic>
        <p:nvPicPr>
          <p:cNvPr id="8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90000"/>
            <a:ext cx="3576387" cy="1971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299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GEMOC </a:t>
            </a:r>
            <a:r>
              <a:rPr lang="fr-FR" u="sng" dirty="0" err="1" smtClean="0"/>
              <a:t>Research</a:t>
            </a:r>
            <a:r>
              <a:rPr lang="fr-FR" u="sng" dirty="0" smtClean="0"/>
              <a:t> Challenges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18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67544" y="980727"/>
            <a:ext cx="8559640" cy="5507385"/>
          </a:xfrm>
          <a:prstGeom prst="rect">
            <a:avLst/>
          </a:prstGeom>
        </p:spPr>
        <p:txBody>
          <a:bodyPr lIns="91425" tIns="45713" rIns="91425" bIns="45713" anchor="ctr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Modular language design and implementation</a:t>
            </a:r>
          </a:p>
          <a:p>
            <a:pPr>
              <a:buFont typeface="Arial" charset="0"/>
              <a:buChar char="•"/>
            </a:pP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Language interfaces</a:t>
            </a:r>
          </a:p>
          <a:p>
            <a:pPr>
              <a:buFont typeface="Arial" charset="0"/>
              <a:buChar char="•"/>
            </a:pPr>
            <a:r>
              <a:rPr lang="en-US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Composition operators (for reuse/variability management, for coordination, </a:t>
            </a:r>
            <a:r>
              <a:rPr lang="mr-IN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…</a:t>
            </a:r>
            <a:r>
              <a:rPr lang="fr-FR" sz="2400" kern="0" dirty="0" smtClean="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)</a:t>
            </a:r>
            <a:endParaRPr lang="en-US" sz="2400" kern="0" dirty="0" smtClean="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 marL="0" indent="0"/>
            <a:endParaRPr lang="en-US" sz="2000" kern="0" dirty="0">
              <a:solidFill>
                <a:schemeClr val="bg2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5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GEMOC </a:t>
            </a:r>
            <a:r>
              <a:rPr lang="fr-FR" u="sng" dirty="0" smtClean="0"/>
              <a:t>Eclipse </a:t>
            </a:r>
            <a:r>
              <a:rPr lang="fr-FR" u="sng" dirty="0" err="1" smtClean="0"/>
              <a:t>Research</a:t>
            </a:r>
            <a:r>
              <a:rPr lang="fr-FR" u="sng" dirty="0" smtClean="0"/>
              <a:t> </a:t>
            </a:r>
            <a:r>
              <a:rPr lang="fr-FR" u="sng" dirty="0"/>
              <a:t>Consortium</a:t>
            </a:r>
          </a:p>
        </p:txBody>
      </p:sp>
      <p:sp>
        <p:nvSpPr>
          <p:cNvPr id="7" name="Slide Number Placeholder 3"/>
          <p:cNvSpPr>
            <a:spLocks noGrp="1"/>
          </p:cNvSpPr>
          <p:nvPr/>
        </p:nvSpPr>
        <p:spPr bwMode="white">
          <a:xfrm>
            <a:off x="8603972" y="6525344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467544" y="3573016"/>
            <a:ext cx="8352928" cy="2376264"/>
          </a:xfrm>
          <a:prstGeom prst="rect">
            <a:avLst/>
          </a:prstGeom>
        </p:spPr>
        <p:txBody>
          <a:bodyPr lIns="91425" tIns="45713" rIns="91425" bIns="45713">
            <a:normAutofit/>
          </a:bodyPr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25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38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516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64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19045" lvl="1" indent="0">
              <a:buFont typeface="Arial" pitchFamily="34" charset="0"/>
              <a:buNone/>
            </a:pPr>
            <a:r>
              <a:rPr lang="en-US" b="1" kern="0" dirty="0" smtClean="0"/>
              <a:t>Sustain the GEMOC initiative as a research platform</a:t>
            </a:r>
            <a:endParaRPr lang="en-US" kern="0" dirty="0" smtClean="0"/>
          </a:p>
          <a:p>
            <a:pPr marL="1076212" lvl="2" indent="-342900">
              <a:buFont typeface="Arial" charset="0"/>
              <a:buChar char="•"/>
            </a:pPr>
            <a:r>
              <a:rPr lang="en-US" kern="0" dirty="0" smtClean="0"/>
              <a:t>Project commitment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kern="0" dirty="0" smtClean="0"/>
              <a:t>Own budget for maintaining the studio and the dissemination</a:t>
            </a:r>
          </a:p>
          <a:p>
            <a:pPr marL="342900" indent="-342900">
              <a:buFont typeface="Arial" charset="0"/>
              <a:buChar char="•"/>
            </a:pPr>
            <a:endParaRPr lang="en-US" kern="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874" y="980728"/>
            <a:ext cx="4144268" cy="19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9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website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GEMOC Studio Tutorial </a:t>
            </a:r>
            <a:r>
              <a:rPr lang="mr-IN" dirty="0" smtClean="0"/>
              <a:t>–</a:t>
            </a:r>
            <a:r>
              <a:rPr lang="en-US" dirty="0" smtClean="0"/>
              <a:t> June, 2017 </a:t>
            </a:r>
            <a:r>
              <a:rPr lang="mr-IN" dirty="0" smtClean="0"/>
              <a:t>–</a:t>
            </a:r>
            <a:r>
              <a:rPr lang="fr-FR" dirty="0" smtClean="0"/>
              <a:t> Benoit </a:t>
            </a:r>
            <a:r>
              <a:rPr lang="fr-FR" dirty="0" err="1" smtClean="0"/>
              <a:t>Combemale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896544"/>
          </a:xfrm>
        </p:spPr>
        <p:txBody>
          <a:bodyPr/>
          <a:lstStyle/>
          <a:p>
            <a:pPr algn="ctr"/>
            <a:endParaRPr lang="en-US" u="sng" dirty="0" smtClean="0">
              <a:solidFill>
                <a:schemeClr val="bg2"/>
              </a:solidFill>
            </a:endParaRPr>
          </a:p>
          <a:p>
            <a:pPr algn="ctr"/>
            <a:endParaRPr lang="en-US" u="sng" dirty="0">
              <a:solidFill>
                <a:schemeClr val="bg2"/>
              </a:solidFill>
            </a:endParaRPr>
          </a:p>
          <a:p>
            <a:pPr algn="ctr"/>
            <a:endParaRPr lang="en-US" u="sng" dirty="0" smtClean="0">
              <a:solidFill>
                <a:schemeClr val="bg2"/>
              </a:solidFill>
            </a:endParaRPr>
          </a:p>
          <a:p>
            <a:pPr algn="ctr"/>
            <a:r>
              <a:rPr lang="en-US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github.com/gemoc/MODELS2017Tutorial</a:t>
            </a:r>
            <a:endParaRPr lang="en-US" u="sng" dirty="0" smtClean="0">
              <a:solidFill>
                <a:schemeClr val="bg2"/>
              </a:solidFill>
            </a:endParaRPr>
          </a:p>
          <a:p>
            <a:pPr algn="ctr"/>
            <a:endParaRPr lang="en-US" u="sng" dirty="0">
              <a:solidFill>
                <a:schemeClr val="bg2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See: 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README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/slides/tutorial-</a:t>
            </a:r>
            <a:r>
              <a:rPr lang="en-US" sz="1600" dirty="0" err="1" smtClean="0">
                <a:solidFill>
                  <a:schemeClr val="tx1"/>
                </a:solidFill>
              </a:rPr>
              <a:t>slides.pptx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GEMOC </a:t>
            </a:r>
            <a:r>
              <a:rPr lang="fr-FR" u="sng" dirty="0" smtClean="0"/>
              <a:t>Studio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1" name="Image 10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6" name="Espace réservé du contenu 4"/>
          <p:cNvSpPr txBox="1">
            <a:spLocks/>
          </p:cNvSpPr>
          <p:nvPr/>
        </p:nvSpPr>
        <p:spPr>
          <a:xfrm>
            <a:off x="179512" y="5301210"/>
            <a:ext cx="2590170" cy="82443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Design and compose your executable DSMLs</a:t>
            </a: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2372409" y="4012935"/>
            <a:ext cx="4252973" cy="640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600" u="sng" dirty="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http://gemoc.org/studio</a:t>
            </a:r>
          </a:p>
          <a:p>
            <a:pPr algn="ctr"/>
            <a:endParaRPr lang="fr-FR" sz="2600" b="1" u="sng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  <a:sym typeface="Helvetica Neue Light" charset="0"/>
            </a:endParaRPr>
          </a:p>
        </p:txBody>
      </p:sp>
      <p:pic>
        <p:nvPicPr>
          <p:cNvPr id="18" name="Image 17" descr="IconeGemocStudio-tex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2" y="620690"/>
            <a:ext cx="2430289" cy="3023331"/>
          </a:xfrm>
          <a:prstGeom prst="rect">
            <a:avLst/>
          </a:prstGeom>
        </p:spPr>
      </p:pic>
      <p:pic>
        <p:nvPicPr>
          <p:cNvPr id="19" name="Image 18" descr="IconeGemocLangu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4" y="2904665"/>
            <a:ext cx="1837946" cy="1596949"/>
          </a:xfrm>
          <a:prstGeom prst="rect">
            <a:avLst/>
          </a:prstGeom>
        </p:spPr>
      </p:pic>
      <p:pic>
        <p:nvPicPr>
          <p:cNvPr id="20" name="Image 19" descr="IconeGemocMod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45" y="2752772"/>
            <a:ext cx="1424381" cy="177207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22811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Language</a:t>
            </a:r>
            <a:r>
              <a:rPr lang="fr-FR" sz="2200" b="1" i="1" dirty="0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 </a:t>
            </a: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574744" y="4474214"/>
            <a:ext cx="1800222" cy="757419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Modeling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  <a:p>
            <a:pPr algn="ctr"/>
            <a:r>
              <a:rPr lang="fr-FR" sz="2200" b="1" i="1" dirty="0" err="1">
                <a:solidFill>
                  <a:srgbClr val="000000"/>
                </a:solidFill>
                <a:latin typeface="Arial Rounded MT Bold"/>
                <a:ea typeface="ヒラギノ角ゴ ProN W3" charset="0"/>
                <a:cs typeface="Arial Rounded MT Bold"/>
                <a:sym typeface="Helvetica Neue Light" charset="0"/>
              </a:rPr>
              <a:t>Workbench</a:t>
            </a:r>
            <a:endParaRPr lang="fr-FR" sz="2200" b="1" i="1" dirty="0">
              <a:solidFill>
                <a:srgbClr val="000000"/>
              </a:solidFill>
              <a:latin typeface="Arial Rounded MT Bold"/>
              <a:ea typeface="ヒラギノ角ゴ ProN W3" charset="0"/>
              <a:cs typeface="Arial Rounded MT Bold"/>
              <a:sym typeface="Helvetica Neue Light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 rot="18721453">
            <a:off x="5675288" y="2850394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 rot="3068346">
            <a:off x="2831871" y="2900607"/>
            <a:ext cx="506600" cy="1063243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5815311" y="5231634"/>
            <a:ext cx="3365203" cy="894009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Edit and debug</a:t>
            </a:r>
          </a:p>
          <a:p>
            <a:pPr marL="0" indent="0" algn="ctr">
              <a:lnSpc>
                <a:spcPct val="100000"/>
              </a:lnSpc>
            </a:pPr>
            <a:r>
              <a:rPr lang="en-US" sz="2000" b="1" kern="0" dirty="0" smtClean="0"/>
              <a:t>your heterogeneous models</a:t>
            </a:r>
          </a:p>
        </p:txBody>
      </p:sp>
    </p:spTree>
    <p:extLst>
      <p:ext uri="{BB962C8B-B14F-4D97-AF65-F5344CB8AC3E}">
        <p14:creationId xmlns:p14="http://schemas.microsoft.com/office/powerpoint/2010/main" val="2015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GEMOC </a:t>
            </a:r>
            <a:r>
              <a:rPr lang="fr-FR" u="sng" dirty="0" smtClean="0"/>
              <a:t>Eclipse Project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26" name="Rectangle à coins arrondis 25"/>
          <p:cNvSpPr/>
          <p:nvPr/>
        </p:nvSpPr>
        <p:spPr bwMode="auto">
          <a:xfrm>
            <a:off x="3328531" y="2996952"/>
            <a:ext cx="2771801" cy="419067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64270" tIns="32135" rIns="64270" bIns="3213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u="sng" dirty="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http</a:t>
            </a:r>
            <a:r>
              <a:rPr lang="fr-FR" u="sng" dirty="0" smtClean="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://</a:t>
            </a:r>
            <a:r>
              <a:rPr lang="fr-FR" u="sng" dirty="0" err="1" smtClean="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eclipse.org</a:t>
            </a:r>
            <a:r>
              <a:rPr lang="fr-FR" u="sng" dirty="0" smtClean="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/</a:t>
            </a:r>
            <a:r>
              <a:rPr lang="fr-FR" u="sng" dirty="0" err="1" smtClean="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  <a:sym typeface="Helvetica Neue Light" charset="0"/>
              </a:rPr>
              <a:t>gemoc</a:t>
            </a:r>
            <a:endParaRPr lang="fr-FR" u="sng" dirty="0">
              <a:solidFill>
                <a:schemeClr val="bg2"/>
              </a:solidFill>
              <a:latin typeface="Arial Hebrew" charset="-79"/>
              <a:ea typeface="Arial Hebrew" charset="-79"/>
              <a:cs typeface="Arial Hebrew" charset="-79"/>
              <a:sym typeface="Helvetica Neue Light" charset="0"/>
            </a:endParaRPr>
          </a:p>
          <a:p>
            <a:pPr algn="ctr"/>
            <a:endParaRPr lang="fr-FR" b="1" u="sng" dirty="0">
              <a:solidFill>
                <a:srgbClr val="FF0000"/>
              </a:solidFill>
              <a:latin typeface="Arial Hebrew" charset="-79"/>
              <a:ea typeface="Arial Hebrew" charset="-79"/>
              <a:cs typeface="Arial Hebrew" charset="-79"/>
              <a:sym typeface="Helvetica Neue Light" charset="0"/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467544" y="3573016"/>
            <a:ext cx="8352928" cy="2376264"/>
          </a:xfrm>
        </p:spPr>
        <p:txBody>
          <a:bodyPr>
            <a:normAutofit/>
          </a:bodyPr>
          <a:lstStyle/>
          <a:p>
            <a:pPr marL="19045" lvl="1" indent="0">
              <a:buNone/>
            </a:pPr>
            <a:r>
              <a:rPr lang="en-US" b="1" dirty="0" smtClean="0"/>
              <a:t>Sustain the </a:t>
            </a:r>
            <a:r>
              <a:rPr lang="en-US" b="1" dirty="0"/>
              <a:t>GEMOC studio as a research </a:t>
            </a:r>
            <a:r>
              <a:rPr lang="en-US" b="1" dirty="0" smtClean="0"/>
              <a:t>platform</a:t>
            </a:r>
            <a:endParaRPr lang="en-US" dirty="0" smtClean="0"/>
          </a:p>
          <a:p>
            <a:pPr marL="1076212" lvl="2" indent="-342900">
              <a:buFont typeface="Arial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support experimentations of new solutions by </a:t>
            </a:r>
            <a:r>
              <a:rPr lang="en-US" dirty="0" smtClean="0"/>
              <a:t>academics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support pilot projects by </a:t>
            </a:r>
            <a:r>
              <a:rPr lang="en-US" dirty="0" smtClean="0"/>
              <a:t>industry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dirty="0" smtClean="0"/>
              <a:t>To foster relationships between academia and industry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dirty="0" smtClean="0"/>
              <a:t>To help industrial transfer and innovation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21" y="836712"/>
            <a:ext cx="4165111" cy="22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528" y="6309320"/>
            <a:ext cx="936104" cy="5486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6346891"/>
            <a:ext cx="1054594" cy="47935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568952" cy="648072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smtClean="0"/>
              <a:t>GEMOC </a:t>
            </a:r>
            <a:r>
              <a:rPr lang="fr-FR" u="sng" dirty="0" smtClean="0"/>
              <a:t>Studio</a:t>
            </a:r>
            <a:r>
              <a:rPr lang="fr-FR" dirty="0" smtClean="0"/>
              <a:t>: Major Components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46280"/>
            <a:ext cx="8460432" cy="2388741"/>
          </a:xfrm>
          <a:prstGeom prst="rect">
            <a:avLst/>
          </a:prstGeom>
        </p:spPr>
      </p:pic>
      <p:pic>
        <p:nvPicPr>
          <p:cNvPr id="10" name="Image 9" descr="IconeGemocLangu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827821"/>
            <a:ext cx="648072" cy="56309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26600"/>
            <a:ext cx="8460432" cy="2166696"/>
          </a:xfrm>
          <a:prstGeom prst="rect">
            <a:avLst/>
          </a:prstGeom>
        </p:spPr>
      </p:pic>
      <p:pic>
        <p:nvPicPr>
          <p:cNvPr id="14" name="Image 13" descr="IconeGemocMod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" y="4581128"/>
            <a:ext cx="639096" cy="795099"/>
          </a:xfrm>
          <a:prstGeom prst="rect">
            <a:avLst/>
          </a:prstGeom>
        </p:spPr>
      </p:pic>
      <p:sp>
        <p:nvSpPr>
          <p:cNvPr id="15" name="Flèche vers le bas 14"/>
          <p:cNvSpPr/>
          <p:nvPr/>
        </p:nvSpPr>
        <p:spPr bwMode="auto">
          <a:xfrm>
            <a:off x="4475572" y="3250576"/>
            <a:ext cx="264864" cy="478616"/>
          </a:xfrm>
          <a:prstGeom prst="downArrow">
            <a:avLst/>
          </a:prstGeom>
          <a:solidFill>
            <a:srgbClr val="668DB6"/>
          </a:solidFill>
          <a:ln w="25400" cap="flat" cmpd="sng" algn="ctr">
            <a:solidFill>
              <a:srgbClr val="668DB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210" tIns="32102" rIns="64210" bIns="32102" numCol="1" rtlCol="0" anchor="t" anchorCtr="0" compatLnSpc="1">
            <a:prstTxWarp prst="textNoShape">
              <a:avLst/>
            </a:prstTxWarp>
          </a:bodyPr>
          <a:lstStyle/>
          <a:p>
            <a:pPr algn="ctr" defTabSz="642090"/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7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>
                <a:latin typeface="Yanone Kaffeesatz Bold"/>
                <a:cs typeface="Yanone Kaffeesatz Bold"/>
              </a:rPr>
              <a:t>The GEMOC Studio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pic>
        <p:nvPicPr>
          <p:cNvPr id="164" name="Image 163" descr="executableDS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732786"/>
            <a:ext cx="6091486" cy="4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8538" y="6488113"/>
            <a:ext cx="525462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b="1" dirty="0">
                <a:solidFill>
                  <a:srgbClr val="FFFFFF"/>
                </a:solidFill>
                <a:ea typeface="ＭＳ Ｐゴシック" charset="0"/>
                <a:cs typeface="Arial"/>
              </a:rPr>
              <a:t>- </a:t>
            </a:r>
            <a:fld id="{CCD8A327-4A42-4F42-8894-A6F43B7F265B}" type="slidenum">
              <a:rPr lang="fr-FR" b="1">
                <a:solidFill>
                  <a:srgbClr val="FFFFFF"/>
                </a:solidFill>
                <a:ea typeface="ＭＳ Ｐゴシック" charset="0"/>
                <a:cs typeface="Arial"/>
              </a:rPr>
              <a:pPr>
                <a:defRPr/>
              </a:pPr>
              <a:t>23</a:t>
            </a:fld>
            <a:endParaRPr lang="fr-FR" b="1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pic>
        <p:nvPicPr>
          <p:cNvPr id="7" name="Image 6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059832" y="5923988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http://</a:t>
            </a:r>
            <a:r>
              <a:rPr lang="fr-FR" b="1" dirty="0" err="1">
                <a:solidFill>
                  <a:srgbClr val="000000"/>
                </a:solidFill>
              </a:rPr>
              <a:t>gemoc.org</a:t>
            </a:r>
            <a:r>
              <a:rPr lang="fr-FR" b="1" dirty="0">
                <a:solidFill>
                  <a:srgbClr val="000000"/>
                </a:solidFill>
              </a:rPr>
              <a:t>/studio/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67544" y="5157192"/>
            <a:ext cx="8352928" cy="738650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Benoit Combemale,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Olivier </a:t>
            </a:r>
            <a:r>
              <a:rPr lang="fr-FR" sz="1400" dirty="0" err="1">
                <a:solidFill>
                  <a:srgbClr val="000000"/>
                </a:solidFill>
              </a:rPr>
              <a:t>Barais</a:t>
            </a:r>
            <a:r>
              <a:rPr lang="fr-FR" sz="1400" dirty="0">
                <a:solidFill>
                  <a:srgbClr val="000000"/>
                </a:solidFill>
              </a:rPr>
              <a:t>, Arnaud Blouin, Erwan </a:t>
            </a:r>
            <a:r>
              <a:rPr lang="fr-FR" sz="1400" dirty="0" err="1">
                <a:solidFill>
                  <a:srgbClr val="000000"/>
                </a:solidFill>
              </a:rPr>
              <a:t>Bousse</a:t>
            </a:r>
            <a:r>
              <a:rPr lang="fr-FR" sz="1400" dirty="0">
                <a:solidFill>
                  <a:srgbClr val="000000"/>
                </a:solidFill>
              </a:rPr>
              <a:t>, Cédric Brun, Thomas </a:t>
            </a:r>
            <a:r>
              <a:rPr lang="fr-FR" sz="1400" dirty="0" err="1">
                <a:solidFill>
                  <a:srgbClr val="000000"/>
                </a:solidFill>
              </a:rPr>
              <a:t>Degueule</a:t>
            </a:r>
            <a:r>
              <a:rPr lang="fr-FR" sz="1400" dirty="0">
                <a:solidFill>
                  <a:srgbClr val="000000"/>
                </a:solidFill>
              </a:rPr>
              <a:t> and Didier </a:t>
            </a:r>
            <a:r>
              <a:rPr lang="fr-FR" sz="1400" dirty="0" err="1">
                <a:solidFill>
                  <a:srgbClr val="000000"/>
                </a:solidFill>
              </a:rPr>
              <a:t>Vojtisek</a:t>
            </a:r>
            <a:r>
              <a:rPr lang="fr-FR" sz="1400" dirty="0">
                <a:solidFill>
                  <a:srgbClr val="000000"/>
                </a:solidFill>
              </a:rPr>
              <a:t>, "A Solution to the TTC'15 Model </a:t>
            </a:r>
            <a:r>
              <a:rPr lang="fr-FR" sz="1400" dirty="0" err="1">
                <a:solidFill>
                  <a:srgbClr val="000000"/>
                </a:solidFill>
              </a:rPr>
              <a:t>Execution</a:t>
            </a:r>
            <a:r>
              <a:rPr lang="fr-FR" sz="1400" dirty="0">
                <a:solidFill>
                  <a:srgbClr val="000000"/>
                </a:solidFill>
              </a:rPr>
              <a:t> Case </a:t>
            </a:r>
            <a:r>
              <a:rPr lang="fr-FR" sz="1400" dirty="0" err="1">
                <a:solidFill>
                  <a:srgbClr val="000000"/>
                </a:solidFill>
              </a:rPr>
              <a:t>Using</a:t>
            </a:r>
            <a:r>
              <a:rPr lang="fr-FR" sz="1400" dirty="0">
                <a:solidFill>
                  <a:srgbClr val="000000"/>
                </a:solidFill>
              </a:rPr>
              <a:t> the GEMOC Studio," In 8th Transformation </a:t>
            </a:r>
            <a:r>
              <a:rPr lang="fr-FR" sz="1400" dirty="0" err="1">
                <a:solidFill>
                  <a:srgbClr val="000000"/>
                </a:solidFill>
              </a:rPr>
              <a:t>Tool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Contest</a:t>
            </a:r>
            <a:r>
              <a:rPr lang="fr-FR" sz="1400" dirty="0">
                <a:solidFill>
                  <a:srgbClr val="000000"/>
                </a:solidFill>
              </a:rPr>
              <a:t> (</a:t>
            </a:r>
            <a:r>
              <a:rPr lang="fr-FR" sz="1400" dirty="0" smtClean="0">
                <a:solidFill>
                  <a:srgbClr val="000000"/>
                </a:solidFill>
              </a:rPr>
              <a:t>TTC)</a:t>
            </a:r>
            <a:r>
              <a:rPr lang="fr-FR" sz="1400" dirty="0">
                <a:solidFill>
                  <a:srgbClr val="000000"/>
                </a:solidFill>
              </a:rPr>
              <a:t>, 2015. </a:t>
            </a:r>
            <a:r>
              <a:rPr lang="fr-FR" sz="1400" b="1" dirty="0" err="1">
                <a:solidFill>
                  <a:srgbClr val="000000"/>
                </a:solidFill>
              </a:rPr>
              <a:t>Overall</a:t>
            </a:r>
            <a:r>
              <a:rPr lang="fr-FR" sz="1400" b="1" dirty="0">
                <a:solidFill>
                  <a:srgbClr val="000000"/>
                </a:solidFill>
              </a:rPr>
              <a:t> </a:t>
            </a:r>
            <a:r>
              <a:rPr lang="fr-FR" sz="1400" b="1" dirty="0" smtClean="0">
                <a:solidFill>
                  <a:srgbClr val="000000"/>
                </a:solidFill>
              </a:rPr>
              <a:t>Winner</a:t>
            </a:r>
            <a:endParaRPr lang="fr-FR" sz="1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Breathe Life Into Your Designer!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8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200150"/>
            <a:ext cx="7404100" cy="4457700"/>
          </a:xfrm>
          <a:prstGeom prst="rect">
            <a:avLst/>
          </a:prstGeom>
        </p:spPr>
      </p:pic>
      <p:pic>
        <p:nvPicPr>
          <p:cNvPr id="7" name="Image 6" descr="Capture d’écran 2012-10-12 à 23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>
                <a:latin typeface="Yanone Kaffeesatz Bold"/>
                <a:cs typeface="Yanone Kaffeesatz Bold"/>
              </a:rPr>
              <a:t>Activity </a:t>
            </a:r>
            <a:r>
              <a:rPr lang="fr-FR" sz="6000" dirty="0" err="1" smtClean="0">
                <a:latin typeface="Yanone Kaffeesatz Bold"/>
                <a:cs typeface="Yanone Kaffeesatz Bold"/>
              </a:rPr>
              <a:t>Diagram</a:t>
            </a:r>
            <a:r>
              <a:rPr lang="fr-FR" sz="6000" dirty="0" smtClean="0">
                <a:latin typeface="Yanone Kaffeesatz Bold"/>
                <a:cs typeface="Yanone Kaffeesatz Bold"/>
              </a:rPr>
              <a:t> Debugger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49964" y="5939988"/>
            <a:ext cx="494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cs typeface="Arial"/>
              </a:rPr>
              <a:t>https://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github.com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gemoc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activitydiagram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0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5797"/>
            <a:ext cx="8519898" cy="464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Reifying </a:t>
            </a:r>
            <a:r>
              <a:rPr lang="en-US" dirty="0" smtClean="0"/>
              <a:t>Concurrency in </a:t>
            </a:r>
            <a:r>
              <a:rPr lang="en-US" dirty="0" err="1" smtClean="0"/>
              <a:t>xDSML</a:t>
            </a:r>
            <a:r>
              <a:rPr lang="en-US" dirty="0" smtClean="0"/>
              <a:t>: Limitations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96944" cy="48965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Concurrency </a:t>
            </a:r>
            <a:r>
              <a:rPr lang="en-US" dirty="0" smtClean="0"/>
              <a:t>remains </a:t>
            </a:r>
            <a:r>
              <a:rPr lang="en-US" dirty="0"/>
              <a:t>implicit and ad-</a:t>
            </a:r>
            <a:r>
              <a:rPr lang="en-US" dirty="0" smtClean="0"/>
              <a:t>hoc in language design and implementation: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/>
              <a:t>Design: implicitly inherited from the </a:t>
            </a:r>
            <a:r>
              <a:rPr lang="en-US" sz="1800" dirty="0" smtClean="0"/>
              <a:t>meta-language </a:t>
            </a:r>
            <a:r>
              <a:rPr lang="en-US" sz="1800" dirty="0"/>
              <a:t>used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/>
              <a:t>Implementation: mostly embedded in the underlying execution environment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3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lack of an explicit concurrency </a:t>
            </a:r>
            <a:r>
              <a:rPr lang="en-US" dirty="0" smtClean="0"/>
              <a:t>specification in language design prevents: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leveraging </a:t>
            </a:r>
            <a:r>
              <a:rPr lang="en-US" sz="1800" dirty="0"/>
              <a:t>the concurrency concern of a particular domain or platform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a </a:t>
            </a:r>
            <a:r>
              <a:rPr lang="en-US" sz="1800" dirty="0"/>
              <a:t>complete understanding of the behavioral semantics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effective </a:t>
            </a:r>
            <a:r>
              <a:rPr lang="en-US" sz="1800" dirty="0"/>
              <a:t>concurrency-aware analysis techniques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effective </a:t>
            </a:r>
            <a:r>
              <a:rPr lang="en-US" sz="1800" dirty="0"/>
              <a:t>techniques for producing semantic </a:t>
            </a:r>
            <a:r>
              <a:rPr lang="en-US" sz="1800" dirty="0" smtClean="0"/>
              <a:t>variants</a:t>
            </a:r>
            <a:endParaRPr lang="en-US" sz="1800" dirty="0"/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analysis </a:t>
            </a:r>
            <a:r>
              <a:rPr lang="en-US" sz="1800" dirty="0"/>
              <a:t>of the deployment on </a:t>
            </a:r>
            <a:r>
              <a:rPr lang="en-US" sz="1800" dirty="0" smtClean="0"/>
              <a:t>parallel architectures</a:t>
            </a: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5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Reifying Concurrency in </a:t>
            </a:r>
            <a:r>
              <a:rPr lang="en-US" dirty="0" err="1"/>
              <a:t>xDSML</a:t>
            </a:r>
            <a:r>
              <a:rPr lang="en-US" dirty="0"/>
              <a:t>: 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8" y="2204864"/>
            <a:ext cx="8485575" cy="25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5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Weave </a:t>
            </a:r>
            <a:r>
              <a:rPr lang="en-US" dirty="0" smtClean="0"/>
              <a:t>Concurrency </a:t>
            </a:r>
            <a:r>
              <a:rPr lang="en-US" dirty="0"/>
              <a:t>Constraints Into Your DSL!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8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928216"/>
            <a:ext cx="9105900" cy="4445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67544" y="5517232"/>
            <a:ext cx="8446912" cy="738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cs typeface="Arial"/>
              </a:rPr>
              <a:t>Benoit Combemale, Julien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Deantoni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 Matias Vara Larsen, Frédéric Mallet, Olivier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Barais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 Benoit Baudry, Robert France, "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Reifying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Concurrency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for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Executable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Metamodeling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," In </a:t>
            </a:r>
            <a:r>
              <a:rPr lang="fr-FR" sz="1400" dirty="0">
                <a:solidFill>
                  <a:srgbClr val="000000"/>
                </a:solidFill>
              </a:rPr>
              <a:t>Software </a:t>
            </a:r>
            <a:r>
              <a:rPr lang="fr-FR" sz="1400" dirty="0" err="1">
                <a:solidFill>
                  <a:srgbClr val="000000"/>
                </a:solidFill>
              </a:rPr>
              <a:t>Language</a:t>
            </a:r>
            <a:r>
              <a:rPr lang="fr-FR" sz="1400" dirty="0">
                <a:solidFill>
                  <a:srgbClr val="000000"/>
                </a:solidFill>
              </a:rPr>
              <a:t> Engineering (SLE), </a:t>
            </a:r>
            <a:r>
              <a:rPr lang="fr-FR" sz="1400" dirty="0" smtClean="0">
                <a:solidFill>
                  <a:srgbClr val="000000"/>
                </a:solidFill>
                <a:cs typeface="Arial"/>
              </a:rPr>
              <a:t>2013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50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29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4" y="930207"/>
            <a:ext cx="7440892" cy="456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>
                <a:latin typeface="Yanone Kaffeesatz Bold"/>
                <a:cs typeface="Yanone Kaffeesatz Bold"/>
              </a:rPr>
              <a:t>Activity </a:t>
            </a:r>
            <a:r>
              <a:rPr lang="fr-FR" sz="6000" dirty="0" err="1" smtClean="0">
                <a:latin typeface="Yanone Kaffeesatz Bold"/>
                <a:cs typeface="Yanone Kaffeesatz Bold"/>
              </a:rPr>
              <a:t>Diagram</a:t>
            </a:r>
            <a:r>
              <a:rPr lang="fr-FR" sz="6000" dirty="0" smtClean="0">
                <a:latin typeface="Yanone Kaffeesatz Bold"/>
                <a:cs typeface="Yanone Kaffeesatz Bold"/>
              </a:rPr>
              <a:t> Debugger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pic>
        <p:nvPicPr>
          <p:cNvPr id="3" name="Image 2" descr="Snip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2420491" cy="201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9" name="Image 8" descr="Capture d’écran 2012-10-12 à 23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67544" y="5517232"/>
            <a:ext cx="8446912" cy="738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cs typeface="Arial"/>
              </a:rPr>
              <a:t>Benoit Combemale, Julien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Deantoni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 Matias Vara Larsen, Frédéric Mallet, Olivier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Barais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 Benoit Baudry, Robert France, "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Reifying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Concurrency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for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Executable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 </a:t>
            </a:r>
            <a:r>
              <a:rPr lang="fr-FR" sz="1400" dirty="0" err="1">
                <a:solidFill>
                  <a:srgbClr val="000000"/>
                </a:solidFill>
                <a:cs typeface="Arial"/>
              </a:rPr>
              <a:t>Metamodeling</a:t>
            </a:r>
            <a:r>
              <a:rPr lang="fr-FR" sz="1400" dirty="0">
                <a:solidFill>
                  <a:srgbClr val="000000"/>
                </a:solidFill>
                <a:cs typeface="Arial"/>
              </a:rPr>
              <a:t>," In </a:t>
            </a:r>
            <a:r>
              <a:rPr lang="fr-FR" sz="1400" dirty="0">
                <a:solidFill>
                  <a:srgbClr val="000000"/>
                </a:solidFill>
              </a:rPr>
              <a:t>Software </a:t>
            </a:r>
            <a:r>
              <a:rPr lang="fr-FR" sz="1400" dirty="0" err="1">
                <a:solidFill>
                  <a:srgbClr val="000000"/>
                </a:solidFill>
              </a:rPr>
              <a:t>Language</a:t>
            </a:r>
            <a:r>
              <a:rPr lang="fr-FR" sz="1400" dirty="0">
                <a:solidFill>
                  <a:srgbClr val="000000"/>
                </a:solidFill>
              </a:rPr>
              <a:t> Engineering (SLE), </a:t>
            </a:r>
            <a:r>
              <a:rPr lang="fr-FR" sz="1400" dirty="0" smtClean="0">
                <a:solidFill>
                  <a:srgbClr val="000000"/>
                </a:solidFill>
                <a:cs typeface="Arial"/>
              </a:rPr>
              <a:t>2013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33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LANGUAGE ENGINEERING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1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Semantic Variation Points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30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7" name="Image 16" descr="Capture d’écran 2012-06-15 à 11.53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07"/>
          <a:stretch/>
        </p:blipFill>
        <p:spPr>
          <a:xfrm>
            <a:off x="35496" y="3224154"/>
            <a:ext cx="9217024" cy="2076318"/>
          </a:xfrm>
          <a:prstGeom prst="rect">
            <a:avLst/>
          </a:prstGeom>
        </p:spPr>
      </p:pic>
      <p:pic>
        <p:nvPicPr>
          <p:cNvPr id="18" name="Image 17" descr="Capture d’écran 2012-06-15 à 12.0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08720"/>
            <a:ext cx="6818103" cy="1840671"/>
          </a:xfrm>
          <a:prstGeom prst="rect">
            <a:avLst/>
          </a:prstGeom>
        </p:spPr>
      </p:pic>
      <p:sp>
        <p:nvSpPr>
          <p:cNvPr id="19" name="Flèche vers la droite 18"/>
          <p:cNvSpPr/>
          <p:nvPr/>
        </p:nvSpPr>
        <p:spPr>
          <a:xfrm rot="6405206">
            <a:off x="3833297" y="2809316"/>
            <a:ext cx="858102" cy="423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fr-FR" sz="1700">
              <a:solidFill>
                <a:srgbClr val="FFFFFF"/>
              </a:solidFill>
              <a:latin typeface="Garamond"/>
              <a:ea typeface="ＭＳ Ｐゴシック"/>
              <a:cs typeface="Arial"/>
            </a:endParaRPr>
          </a:p>
        </p:txBody>
      </p:sp>
      <p:sp>
        <p:nvSpPr>
          <p:cNvPr id="20" name="Flèche vers la droite 19"/>
          <p:cNvSpPr/>
          <p:nvPr/>
        </p:nvSpPr>
        <p:spPr>
          <a:xfrm rot="4044640">
            <a:off x="4794006" y="2795389"/>
            <a:ext cx="858102" cy="4044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fr-FR" sz="1700">
              <a:solidFill>
                <a:srgbClr val="FFFFFF"/>
              </a:solidFill>
              <a:latin typeface="Garamond"/>
              <a:ea typeface="ＭＳ Ｐゴシック"/>
              <a:cs typeface="Arial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7544" y="5373216"/>
            <a:ext cx="8446912" cy="5232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Florent </a:t>
            </a:r>
            <a:r>
              <a:rPr lang="fr-FR" sz="1400" dirty="0" err="1">
                <a:solidFill>
                  <a:srgbClr val="000000"/>
                </a:solidFill>
              </a:rPr>
              <a:t>Latombe</a:t>
            </a:r>
            <a:r>
              <a:rPr lang="fr-FR" sz="1400" dirty="0">
                <a:solidFill>
                  <a:srgbClr val="000000"/>
                </a:solidFill>
              </a:rPr>
              <a:t>, Xavier </a:t>
            </a:r>
            <a:r>
              <a:rPr lang="fr-FR" sz="1400" dirty="0" err="1">
                <a:solidFill>
                  <a:srgbClr val="000000"/>
                </a:solidFill>
              </a:rPr>
              <a:t>Crégut</a:t>
            </a:r>
            <a:r>
              <a:rPr lang="fr-FR" sz="1400" dirty="0">
                <a:solidFill>
                  <a:srgbClr val="000000"/>
                </a:solidFill>
              </a:rPr>
              <a:t>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Marc </a:t>
            </a:r>
            <a:r>
              <a:rPr lang="fr-FR" sz="1400" dirty="0" err="1">
                <a:solidFill>
                  <a:srgbClr val="000000"/>
                </a:solidFill>
              </a:rPr>
              <a:t>Pantel</a:t>
            </a:r>
            <a:r>
              <a:rPr lang="fr-FR" sz="1400" dirty="0">
                <a:solidFill>
                  <a:srgbClr val="000000"/>
                </a:solidFill>
              </a:rPr>
              <a:t>, Benoit Combemale, "</a:t>
            </a:r>
            <a:r>
              <a:rPr lang="fr-FR" sz="1400" dirty="0" err="1">
                <a:solidFill>
                  <a:srgbClr val="000000"/>
                </a:solidFill>
              </a:rPr>
              <a:t>Coping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with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Semantic</a:t>
            </a:r>
            <a:r>
              <a:rPr lang="fr-FR" sz="1400" dirty="0">
                <a:solidFill>
                  <a:srgbClr val="000000"/>
                </a:solidFill>
              </a:rPr>
              <a:t> Variation Points in Domain-</a:t>
            </a:r>
            <a:r>
              <a:rPr lang="fr-FR" sz="1400" dirty="0" err="1">
                <a:solidFill>
                  <a:srgbClr val="000000"/>
                </a:solidFill>
              </a:rPr>
              <a:t>Specific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Modeling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Languages</a:t>
            </a:r>
            <a:r>
              <a:rPr lang="fr-FR" sz="1400" dirty="0">
                <a:solidFill>
                  <a:srgbClr val="000000"/>
                </a:solidFill>
              </a:rPr>
              <a:t>", In </a:t>
            </a:r>
            <a:r>
              <a:rPr lang="fr-FR" sz="1400" dirty="0" err="1" smtClean="0">
                <a:solidFill>
                  <a:srgbClr val="000000"/>
                </a:solidFill>
              </a:rPr>
              <a:t>EXE@MoDELS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2015.</a:t>
            </a:r>
          </a:p>
        </p:txBody>
      </p:sp>
      <p:sp>
        <p:nvSpPr>
          <p:cNvPr id="14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12" name="Image 11" descr="Capture d’écran 2012-10-12 à 23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7" y="908720"/>
            <a:ext cx="8744831" cy="4978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31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err="1" smtClean="0">
                <a:latin typeface="Yanone Kaffeesatz Bold"/>
                <a:cs typeface="Yanone Kaffeesatz Bold"/>
              </a:rPr>
              <a:t>Arduino</a:t>
            </a:r>
            <a:r>
              <a:rPr lang="fr-FR" sz="6000" dirty="0" smtClean="0">
                <a:latin typeface="Yanone Kaffeesatz Bold"/>
                <a:cs typeface="Yanone Kaffeesatz Bold"/>
              </a:rPr>
              <a:t> Designer (&amp; Debugger)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49964" y="5949280"/>
            <a:ext cx="494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cs typeface="Arial"/>
              </a:rPr>
              <a:t>https://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github.com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gemoc</a:t>
            </a:r>
            <a:r>
              <a:rPr lang="fr-FR" b="1" dirty="0" smtClean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 smtClean="0">
                <a:solidFill>
                  <a:srgbClr val="000000"/>
                </a:solidFill>
                <a:cs typeface="Arial"/>
              </a:rPr>
              <a:t>arduinomodeling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3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>
                <a:latin typeface="Yanone Kaffeesatz Bold"/>
                <a:cs typeface="Yanone Kaffeesatz Bold"/>
              </a:rPr>
              <a:t>Transformation Lg Debugger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645831" y="5920445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https://</a:t>
            </a:r>
            <a:r>
              <a:rPr lang="fr-FR" b="1" dirty="0" err="1">
                <a:solidFill>
                  <a:srgbClr val="000000"/>
                </a:solidFill>
              </a:rPr>
              <a:t>github.com</a:t>
            </a:r>
            <a:r>
              <a:rPr lang="fr-FR" b="1" dirty="0">
                <a:solidFill>
                  <a:srgbClr val="000000"/>
                </a:solidFill>
              </a:rPr>
              <a:t>/</a:t>
            </a:r>
            <a:r>
              <a:rPr lang="fr-FR" b="1" dirty="0" err="1">
                <a:solidFill>
                  <a:srgbClr val="000000"/>
                </a:solidFill>
              </a:rPr>
              <a:t>tetrabox</a:t>
            </a:r>
            <a:r>
              <a:rPr lang="fr-FR" b="1" dirty="0">
                <a:solidFill>
                  <a:srgbClr val="000000"/>
                </a:solidFill>
              </a:rPr>
              <a:t>/</a:t>
            </a:r>
            <a:r>
              <a:rPr lang="fr-FR" b="1" dirty="0" err="1">
                <a:solidFill>
                  <a:srgbClr val="000000"/>
                </a:solidFill>
              </a:rPr>
              <a:t>minitl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52" y="836712"/>
            <a:ext cx="6584094" cy="496855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Bulle rectangulaire à coins arrondis 2"/>
          <p:cNvSpPr/>
          <p:nvPr/>
        </p:nvSpPr>
        <p:spPr>
          <a:xfrm>
            <a:off x="6876256" y="4995488"/>
            <a:ext cx="2160240" cy="1169816"/>
          </a:xfrm>
          <a:prstGeom prst="wedgeRoundRectCallout">
            <a:avLst>
              <a:gd name="adj1" fmla="val -82466"/>
              <a:gd name="adj2" fmla="val -11135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b="1" dirty="0" err="1" smtClean="0"/>
              <a:t>TETRABox</a:t>
            </a:r>
            <a:endParaRPr lang="fr-FR" b="1" dirty="0" smtClean="0"/>
          </a:p>
          <a:p>
            <a:pPr algn="ctr"/>
            <a:r>
              <a:rPr lang="fr-FR" sz="1200" dirty="0" smtClean="0">
                <a:hlinkClick r:id="rId3"/>
              </a:rPr>
              <a:t>http</a:t>
            </a:r>
            <a:r>
              <a:rPr lang="fr-FR" sz="1200" dirty="0">
                <a:hlinkClick r:id="rId3"/>
              </a:rPr>
              <a:t>://modeltransformation.net/tetrabox</a:t>
            </a:r>
            <a:r>
              <a:rPr lang="fr-FR" sz="1200" dirty="0" smtClean="0">
                <a:hlinkClick r:id="rId3"/>
              </a:rPr>
              <a:t>/</a:t>
            </a:r>
            <a:endParaRPr lang="fr-FR" sz="1200" dirty="0" smtClean="0"/>
          </a:p>
          <a:p>
            <a:pPr algn="ctr"/>
            <a:r>
              <a:rPr lang="fr-FR" sz="1200" dirty="0" err="1" smtClean="0"/>
              <a:t>Wimmer</a:t>
            </a:r>
            <a:r>
              <a:rPr lang="fr-FR" sz="1200" dirty="0" smtClean="0"/>
              <a:t>, </a:t>
            </a:r>
            <a:r>
              <a:rPr lang="fr-FR" sz="1200" dirty="0" err="1" smtClean="0"/>
              <a:t>Bousse</a:t>
            </a:r>
            <a:r>
              <a:rPr lang="fr-FR" sz="1200" i="1" dirty="0" smtClean="0"/>
              <a:t> et al.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198045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'écran 2015-06-18 22.32.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 b="2933"/>
          <a:stretch/>
        </p:blipFill>
        <p:spPr>
          <a:xfrm>
            <a:off x="179512" y="789307"/>
            <a:ext cx="8721081" cy="5159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fr-FR" dirty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>
                <a:solidFill>
                  <a:srgbClr val="FFFFFF"/>
                </a:solidFill>
                <a:cs typeface="Arial"/>
              </a:rPr>
              <a:pPr/>
              <a:t>33</a:t>
            </a:fld>
            <a:endParaRPr lang="fr-FR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149964" y="5949280"/>
            <a:ext cx="494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0000"/>
                </a:solidFill>
                <a:cs typeface="Arial"/>
              </a:rPr>
              <a:t>https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://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github.com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gemoc</a:t>
            </a:r>
            <a:r>
              <a:rPr lang="fr-FR" b="1" dirty="0">
                <a:solidFill>
                  <a:srgbClr val="000000"/>
                </a:solidFill>
                <a:cs typeface="Arial"/>
              </a:rPr>
              <a:t>/</a:t>
            </a:r>
            <a:r>
              <a:rPr lang="fr-FR" b="1" dirty="0" err="1">
                <a:solidFill>
                  <a:srgbClr val="000000"/>
                </a:solidFill>
                <a:cs typeface="Arial"/>
              </a:rPr>
              <a:t>farmingmodeling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2" name="Image 11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10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err="1" smtClean="0">
                <a:latin typeface="Yanone Kaffeesatz Bold"/>
                <a:cs typeface="Yanone Kaffeesatz Bold"/>
              </a:rPr>
              <a:t>Farming</a:t>
            </a:r>
            <a:r>
              <a:rPr lang="fr-FR" sz="6000" dirty="0" smtClean="0">
                <a:latin typeface="Yanone Kaffeesatz Bold"/>
                <a:cs typeface="Yanone Kaffeesatz Bold"/>
              </a:rPr>
              <a:t> System </a:t>
            </a:r>
            <a:r>
              <a:rPr lang="fr-FR" sz="6000" dirty="0" err="1" smtClean="0">
                <a:latin typeface="Yanone Kaffeesatz Bold"/>
                <a:cs typeface="Yanone Kaffeesatz Bold"/>
              </a:rPr>
              <a:t>Modeling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</p:spTree>
    <p:extLst>
      <p:ext uri="{BB962C8B-B14F-4D97-AF65-F5344CB8AC3E}">
        <p14:creationId xmlns:p14="http://schemas.microsoft.com/office/powerpoint/2010/main" val="165129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Behavioral</a:t>
            </a:r>
            <a:r>
              <a:rPr lang="fr-FR" dirty="0" smtClean="0"/>
              <a:t> Model Coordination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34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General Overview (CEA DAM) </a:t>
            </a:r>
            <a:r>
              <a:rPr lang="en-US" dirty="0">
                <a:solidFill>
                  <a:srgbClr val="FFFFFF"/>
                </a:solidFill>
              </a:rPr>
              <a:t>– B. </a:t>
            </a:r>
            <a:r>
              <a:rPr lang="en-US" dirty="0" err="1">
                <a:solidFill>
                  <a:srgbClr val="FFFFFF"/>
                </a:solidFill>
              </a:rPr>
              <a:t>Combemale</a:t>
            </a:r>
            <a:r>
              <a:rPr lang="en-US" dirty="0">
                <a:solidFill>
                  <a:srgbClr val="FFFFFF"/>
                </a:solidFill>
              </a:rPr>
              <a:t> – May 29,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5" name="Image 4" descr="screenshot-coffeemachine_cropp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5" y="984040"/>
            <a:ext cx="8792282" cy="448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338" y="148251"/>
            <a:ext cx="1311158" cy="58483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67544" y="5642098"/>
            <a:ext cx="8568952" cy="5232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Matias </a:t>
            </a:r>
            <a:r>
              <a:rPr lang="fr-FR" sz="1400" dirty="0" err="1">
                <a:solidFill>
                  <a:srgbClr val="000000"/>
                </a:solidFill>
              </a:rPr>
              <a:t>Ezequiel</a:t>
            </a:r>
            <a:r>
              <a:rPr lang="fr-FR" sz="1400" dirty="0">
                <a:solidFill>
                  <a:srgbClr val="000000"/>
                </a:solidFill>
              </a:rPr>
              <a:t> Vara Larsen,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Benoit Combemale, Frédéric </a:t>
            </a:r>
            <a:r>
              <a:rPr lang="fr-FR" sz="1400" dirty="0" smtClean="0">
                <a:solidFill>
                  <a:srgbClr val="000000"/>
                </a:solidFill>
              </a:rPr>
              <a:t>Mallet, "A </a:t>
            </a:r>
            <a:r>
              <a:rPr lang="fr-FR" sz="1400" dirty="0" err="1">
                <a:solidFill>
                  <a:srgbClr val="000000"/>
                </a:solidFill>
              </a:rPr>
              <a:t>Behavioral</a:t>
            </a:r>
            <a:r>
              <a:rPr lang="fr-FR" sz="1400" dirty="0">
                <a:solidFill>
                  <a:srgbClr val="000000"/>
                </a:solidFill>
              </a:rPr>
              <a:t> Coordination </a:t>
            </a:r>
            <a:r>
              <a:rPr lang="fr-FR" sz="1400" dirty="0" err="1">
                <a:solidFill>
                  <a:srgbClr val="000000"/>
                </a:solidFill>
              </a:rPr>
              <a:t>Operator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Language</a:t>
            </a:r>
            <a:r>
              <a:rPr lang="fr-FR" sz="1400" dirty="0">
                <a:solidFill>
                  <a:srgbClr val="000000"/>
                </a:solidFill>
              </a:rPr>
              <a:t> (</a:t>
            </a:r>
            <a:r>
              <a:rPr lang="fr-FR" sz="1400" dirty="0" err="1">
                <a:solidFill>
                  <a:srgbClr val="000000"/>
                </a:solidFill>
              </a:rPr>
              <a:t>BCOoL</a:t>
            </a:r>
            <a:r>
              <a:rPr lang="fr-FR" sz="1400" dirty="0" smtClean="0">
                <a:solidFill>
                  <a:srgbClr val="000000"/>
                </a:solidFill>
              </a:rPr>
              <a:t>)," </a:t>
            </a:r>
            <a:r>
              <a:rPr lang="fr-FR" sz="1400" dirty="0">
                <a:solidFill>
                  <a:srgbClr val="000000"/>
                </a:solidFill>
              </a:rPr>
              <a:t>In </a:t>
            </a:r>
            <a:r>
              <a:rPr lang="fr-FR" sz="1400" dirty="0" smtClean="0">
                <a:solidFill>
                  <a:srgbClr val="000000"/>
                </a:solidFill>
              </a:rPr>
              <a:t>MODELS 2015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9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73645"/>
            <a:ext cx="8229600" cy="562521"/>
          </a:xfrm>
        </p:spPr>
        <p:txBody>
          <a:bodyPr>
            <a:noAutofit/>
          </a:bodyPr>
          <a:lstStyle/>
          <a:p>
            <a:pPr algn="ctr"/>
            <a:r>
              <a:rPr lang="fr-FR" sz="6000" dirty="0" smtClean="0">
                <a:latin typeface="Yanone Kaffeesatz Bold"/>
                <a:cs typeface="Yanone Kaffeesatz Bold"/>
              </a:rPr>
              <a:t>The GEMOC Studio</a:t>
            </a:r>
            <a:endParaRPr lang="fr-FR" sz="6000" dirty="0">
              <a:latin typeface="Yanone Kaffeesatz Bold"/>
              <a:cs typeface="Yanone Kaffeesatz Bold"/>
            </a:endParaRPr>
          </a:p>
        </p:txBody>
      </p:sp>
      <p:pic>
        <p:nvPicPr>
          <p:cNvPr id="164" name="Image 163" descr="executableDS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732786"/>
            <a:ext cx="6091486" cy="4297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8538" y="6488113"/>
            <a:ext cx="525462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b="1" dirty="0">
                <a:solidFill>
                  <a:srgbClr val="FFFFFF"/>
                </a:solidFill>
                <a:ea typeface="ＭＳ Ｐゴシック" charset="0"/>
                <a:cs typeface="Arial"/>
              </a:rPr>
              <a:t>- </a:t>
            </a:r>
            <a:fld id="{CCD8A327-4A42-4F42-8894-A6F43B7F265B}" type="slidenum">
              <a:rPr lang="fr-FR" b="1">
                <a:solidFill>
                  <a:srgbClr val="FFFFFF"/>
                </a:solidFill>
                <a:ea typeface="ＭＳ Ｐゴシック" charset="0"/>
                <a:cs typeface="Arial"/>
              </a:rPr>
              <a:pPr>
                <a:defRPr/>
              </a:pPr>
              <a:t>35</a:t>
            </a:fld>
            <a:endParaRPr lang="fr-FR" b="1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pic>
        <p:nvPicPr>
          <p:cNvPr id="7" name="Image 6" descr="Capture d’écran 2012-10-12 à 23.28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59" y="138010"/>
            <a:ext cx="1316027" cy="4720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059832" y="5923988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http://</a:t>
            </a:r>
            <a:r>
              <a:rPr lang="fr-FR" b="1" dirty="0" err="1" smtClean="0">
                <a:solidFill>
                  <a:srgbClr val="000000"/>
                </a:solidFill>
              </a:rPr>
              <a:t>gemoc.org</a:t>
            </a:r>
            <a:r>
              <a:rPr lang="fr-FR" b="1" dirty="0" smtClean="0">
                <a:solidFill>
                  <a:srgbClr val="000000"/>
                </a:solidFill>
              </a:rPr>
              <a:t>/studio</a:t>
            </a:r>
            <a:endParaRPr lang="fr-FR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67544" y="5157192"/>
            <a:ext cx="8352928" cy="738650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Benoit Combemale,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Olivier </a:t>
            </a:r>
            <a:r>
              <a:rPr lang="fr-FR" sz="1400" dirty="0" err="1">
                <a:solidFill>
                  <a:srgbClr val="000000"/>
                </a:solidFill>
              </a:rPr>
              <a:t>Barais</a:t>
            </a:r>
            <a:r>
              <a:rPr lang="fr-FR" sz="1400" dirty="0">
                <a:solidFill>
                  <a:srgbClr val="000000"/>
                </a:solidFill>
              </a:rPr>
              <a:t>, Arnaud Blouin, Erwan </a:t>
            </a:r>
            <a:r>
              <a:rPr lang="fr-FR" sz="1400" dirty="0" err="1">
                <a:solidFill>
                  <a:srgbClr val="000000"/>
                </a:solidFill>
              </a:rPr>
              <a:t>Bousse</a:t>
            </a:r>
            <a:r>
              <a:rPr lang="fr-FR" sz="1400" dirty="0">
                <a:solidFill>
                  <a:srgbClr val="000000"/>
                </a:solidFill>
              </a:rPr>
              <a:t>, Cédric Brun, Thomas </a:t>
            </a:r>
            <a:r>
              <a:rPr lang="fr-FR" sz="1400" dirty="0" err="1">
                <a:solidFill>
                  <a:srgbClr val="000000"/>
                </a:solidFill>
              </a:rPr>
              <a:t>Degueule</a:t>
            </a:r>
            <a:r>
              <a:rPr lang="fr-FR" sz="1400" dirty="0">
                <a:solidFill>
                  <a:srgbClr val="000000"/>
                </a:solidFill>
              </a:rPr>
              <a:t> and Didier </a:t>
            </a:r>
            <a:r>
              <a:rPr lang="fr-FR" sz="1400" dirty="0" err="1">
                <a:solidFill>
                  <a:srgbClr val="000000"/>
                </a:solidFill>
              </a:rPr>
              <a:t>Vojtisek</a:t>
            </a:r>
            <a:r>
              <a:rPr lang="fr-FR" sz="1400" dirty="0">
                <a:solidFill>
                  <a:srgbClr val="000000"/>
                </a:solidFill>
              </a:rPr>
              <a:t>, "A Solution to the TTC'15 Model </a:t>
            </a:r>
            <a:r>
              <a:rPr lang="fr-FR" sz="1400" dirty="0" err="1">
                <a:solidFill>
                  <a:srgbClr val="000000"/>
                </a:solidFill>
              </a:rPr>
              <a:t>Execution</a:t>
            </a:r>
            <a:r>
              <a:rPr lang="fr-FR" sz="1400" dirty="0">
                <a:solidFill>
                  <a:srgbClr val="000000"/>
                </a:solidFill>
              </a:rPr>
              <a:t> Case </a:t>
            </a:r>
            <a:r>
              <a:rPr lang="fr-FR" sz="1400" dirty="0" err="1">
                <a:solidFill>
                  <a:srgbClr val="000000"/>
                </a:solidFill>
              </a:rPr>
              <a:t>Using</a:t>
            </a:r>
            <a:r>
              <a:rPr lang="fr-FR" sz="1400" dirty="0">
                <a:solidFill>
                  <a:srgbClr val="000000"/>
                </a:solidFill>
              </a:rPr>
              <a:t> the GEMOC Studio," In 8th Transformation </a:t>
            </a:r>
            <a:r>
              <a:rPr lang="fr-FR" sz="1400" dirty="0" err="1">
                <a:solidFill>
                  <a:srgbClr val="000000"/>
                </a:solidFill>
              </a:rPr>
              <a:t>Tool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Contest</a:t>
            </a:r>
            <a:r>
              <a:rPr lang="fr-FR" sz="1400" dirty="0">
                <a:solidFill>
                  <a:srgbClr val="000000"/>
                </a:solidFill>
              </a:rPr>
              <a:t> (</a:t>
            </a:r>
            <a:r>
              <a:rPr lang="fr-FR" sz="1400" dirty="0" smtClean="0">
                <a:solidFill>
                  <a:srgbClr val="000000"/>
                </a:solidFill>
              </a:rPr>
              <a:t>TTC)</a:t>
            </a:r>
            <a:r>
              <a:rPr lang="fr-FR" sz="1400" dirty="0">
                <a:solidFill>
                  <a:srgbClr val="000000"/>
                </a:solidFill>
              </a:rPr>
              <a:t>, 2015. </a:t>
            </a:r>
            <a:r>
              <a:rPr lang="fr-FR" sz="1400" b="1" dirty="0" err="1">
                <a:solidFill>
                  <a:srgbClr val="000000"/>
                </a:solidFill>
              </a:rPr>
              <a:t>Overall</a:t>
            </a:r>
            <a:r>
              <a:rPr lang="fr-FR" sz="1400" b="1" dirty="0">
                <a:solidFill>
                  <a:srgbClr val="000000"/>
                </a:solidFill>
              </a:rPr>
              <a:t> </a:t>
            </a:r>
            <a:r>
              <a:rPr lang="fr-FR" sz="1400" b="1" dirty="0" smtClean="0">
                <a:solidFill>
                  <a:srgbClr val="000000"/>
                </a:solidFill>
              </a:rPr>
              <a:t>Winner</a:t>
            </a:r>
            <a:endParaRPr lang="fr-FR" sz="14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General Overview (CEA DAM) </a:t>
            </a:r>
            <a:r>
              <a:rPr lang="en-US" dirty="0">
                <a:solidFill>
                  <a:srgbClr val="FFFFFF"/>
                </a:solidFill>
              </a:rPr>
              <a:t>– B. </a:t>
            </a:r>
            <a:r>
              <a:rPr lang="en-US" dirty="0" err="1">
                <a:solidFill>
                  <a:srgbClr val="FFFFFF"/>
                </a:solidFill>
              </a:rPr>
              <a:t>Combemale</a:t>
            </a:r>
            <a:r>
              <a:rPr lang="en-US" dirty="0">
                <a:solidFill>
                  <a:srgbClr val="FFFFFF"/>
                </a:solidFill>
              </a:rPr>
              <a:t> – May 29,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779912" y="842064"/>
            <a:ext cx="5688632" cy="1224136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61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6100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EMF, </a:t>
            </a:r>
            <a:r>
              <a:rPr lang="fr-FR" dirty="0" err="1" smtClean="0"/>
              <a:t>Xtext</a:t>
            </a:r>
            <a:r>
              <a:rPr lang="fr-FR" dirty="0" smtClean="0"/>
              <a:t>, Sirius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Metaprogramming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r>
              <a:rPr lang="fr-FR" dirty="0" smtClean="0"/>
              <a:t> (</a:t>
            </a:r>
            <a:r>
              <a:rPr lang="fr-FR" dirty="0" err="1" smtClean="0"/>
              <a:t>Xtend</a:t>
            </a:r>
            <a:r>
              <a:rPr lang="fr-FR" dirty="0" smtClean="0"/>
              <a:t>/K3, ALE, XMOF,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Sirius </a:t>
            </a:r>
            <a:r>
              <a:rPr lang="fr-FR" dirty="0" err="1" smtClean="0"/>
              <a:t>Animator</a:t>
            </a:r>
            <a:r>
              <a:rPr lang="fr-FR" dirty="0" smtClean="0"/>
              <a:t> (</a:t>
            </a:r>
            <a:r>
              <a:rPr lang="fr-FR" dirty="0" err="1" smtClean="0"/>
              <a:t>graphical</a:t>
            </a:r>
            <a:r>
              <a:rPr lang="fr-FR" dirty="0" smtClean="0"/>
              <a:t> animation)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Melange</a:t>
            </a:r>
            <a:r>
              <a:rPr lang="fr-FR" dirty="0" smtClean="0"/>
              <a:t> (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reuse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Generative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r>
              <a:rPr lang="fr-FR" dirty="0" smtClean="0"/>
              <a:t> (</a:t>
            </a:r>
            <a:r>
              <a:rPr lang="fr-FR" dirty="0" err="1" smtClean="0"/>
              <a:t>execution</a:t>
            </a:r>
            <a:r>
              <a:rPr lang="fr-FR" dirty="0" smtClean="0"/>
              <a:t> trace, </a:t>
            </a:r>
            <a:r>
              <a:rPr lang="fr-FR" dirty="0" err="1" smtClean="0"/>
              <a:t>checking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MoCCML</a:t>
            </a:r>
            <a:r>
              <a:rPr lang="fr-FR" dirty="0" smtClean="0"/>
              <a:t> (</a:t>
            </a:r>
            <a:r>
              <a:rPr lang="fr-FR" dirty="0" err="1" smtClean="0"/>
              <a:t>concurrency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BCOoL</a:t>
            </a:r>
            <a:r>
              <a:rPr lang="fr-FR" dirty="0" smtClean="0"/>
              <a:t> (</a:t>
            </a:r>
            <a:r>
              <a:rPr lang="fr-FR" dirty="0" err="1" smtClean="0"/>
              <a:t>behavioral</a:t>
            </a:r>
            <a:r>
              <a:rPr lang="fr-FR" dirty="0" smtClean="0"/>
              <a:t> coordination)</a:t>
            </a:r>
            <a:endParaRPr lang="en-US" b="1" dirty="0" smtClean="0">
              <a:solidFill>
                <a:srgbClr val="FFFFFF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3779912" y="2780928"/>
            <a:ext cx="5688632" cy="1944216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61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61000"/>
                </a:schemeClr>
              </a:gs>
            </a:gsLst>
            <a:lin ang="16200000" scaled="0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</a:rPr>
              <a:t>Generic Execution </a:t>
            </a:r>
            <a:r>
              <a:rPr lang="en-US" b="1" dirty="0" smtClean="0">
                <a:solidFill>
                  <a:srgbClr val="FFFFFF"/>
                </a:solidFill>
              </a:rPr>
              <a:t>Framework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</a:rPr>
              <a:t>Graphical animation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</a:rPr>
              <a:t>Breakpoint definition on model element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</a:rPr>
              <a:t>Multi-dimensional and efficient trace management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</a:rPr>
              <a:t>Model </a:t>
            </a:r>
            <a:r>
              <a:rPr lang="en-US" b="1" dirty="0" smtClean="0">
                <a:solidFill>
                  <a:srgbClr val="FFFFFF"/>
                </a:solidFill>
              </a:rPr>
              <a:t>omniscient debugging </a:t>
            </a:r>
            <a:r>
              <a:rPr lang="en-US" b="1" dirty="0">
                <a:solidFill>
                  <a:srgbClr val="FFFFFF"/>
                </a:solidFill>
              </a:rPr>
              <a:t>facilities (incl., timeline, step backward, stimuli management, etc.) </a:t>
            </a:r>
            <a:endParaRPr lang="en-US" b="1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Concurrency Analysis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Coordination </a:t>
            </a:r>
            <a:r>
              <a:rPr lang="en-US" b="1" dirty="0">
                <a:solidFill>
                  <a:srgbClr val="FFFFFF"/>
                </a:solidFill>
              </a:rPr>
              <a:t>of </a:t>
            </a:r>
            <a:r>
              <a:rPr lang="en-US" b="1" dirty="0" smtClean="0">
                <a:solidFill>
                  <a:srgbClr val="FFFFFF"/>
                </a:solidFill>
              </a:rPr>
              <a:t>Models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Domain-Specific Plugins</a:t>
            </a:r>
          </a:p>
        </p:txBody>
      </p:sp>
    </p:spTree>
    <p:extLst>
      <p:ext uri="{BB962C8B-B14F-4D97-AF65-F5344CB8AC3E}">
        <p14:creationId xmlns:p14="http://schemas.microsoft.com/office/powerpoint/2010/main" val="176377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00808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1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1"/>
            <a:ext cx="8676456" cy="5184577"/>
          </a:xfrm>
        </p:spPr>
        <p:txBody>
          <a:bodyPr/>
          <a:lstStyle/>
          <a:p>
            <a:pPr marL="361945" lvl="1" indent="-342900">
              <a:buFont typeface="Arial" charset="0"/>
              <a:buChar char="•"/>
            </a:pPr>
            <a:r>
              <a:rPr lang="en-US" dirty="0" smtClean="0"/>
              <a:t>See how EMF+GEMOC technologies help to (semi-automatically) build the tooling for a DSL IDE</a:t>
            </a:r>
          </a:p>
          <a:p>
            <a:pPr marL="361945" lvl="1" indent="-342900">
              <a:buFont typeface="Arial" charset="0"/>
              <a:buChar char="•"/>
            </a:pPr>
            <a:endParaRPr lang="en-US" dirty="0" smtClean="0"/>
          </a:p>
          <a:p>
            <a:pPr marL="361945" lvl="1" indent="-342900">
              <a:buFont typeface="Arial" charset="0"/>
              <a:buChar char="•"/>
            </a:pPr>
            <a:r>
              <a:rPr lang="en-US" b="1" dirty="0" smtClean="0"/>
              <a:t>Build an executable DSL</a:t>
            </a:r>
            <a:r>
              <a:rPr lang="en-US" dirty="0" smtClean="0"/>
              <a:t>, and see how GEMOC provides</a:t>
            </a:r>
            <a:endParaRPr lang="en-US" b="1" dirty="0" smtClean="0"/>
          </a:p>
          <a:p>
            <a:pPr marL="1076212" lvl="2" indent="-342900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n execution engine</a:t>
            </a:r>
            <a:r>
              <a:rPr lang="en-US" dirty="0" smtClean="0"/>
              <a:t>,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dirty="0" smtClean="0"/>
              <a:t>A concurrency constraint solver,</a:t>
            </a:r>
            <a:r>
              <a:rPr lang="en-US" dirty="0" smtClean="0"/>
              <a:t> </a:t>
            </a:r>
            <a:endParaRPr lang="en-US" dirty="0" smtClean="0"/>
          </a:p>
          <a:p>
            <a:pPr marL="1076212" lvl="2" indent="-342900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 graphical model animator,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n omniscient debugger. </a:t>
            </a:r>
          </a:p>
          <a:p>
            <a:pPr marL="361945" lvl="1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Materials are available from</a:t>
            </a:r>
            <a:br>
              <a:rPr lang="en-US" dirty="0" smtClean="0"/>
            </a:br>
            <a:r>
              <a:rPr lang="en-US" dirty="0" smtClean="0"/>
              <a:t>             </a:t>
            </a:r>
            <a:r>
              <a:rPr lang="en-US" u="sng" dirty="0" smtClean="0">
                <a:solidFill>
                  <a:schemeClr val="bg2"/>
                </a:solidFill>
              </a:rPr>
              <a:t>https://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</a:p>
        </p:txBody>
      </p:sp>
    </p:spTree>
    <p:extLst>
      <p:ext uri="{BB962C8B-B14F-4D97-AF65-F5344CB8AC3E}">
        <p14:creationId xmlns:p14="http://schemas.microsoft.com/office/powerpoint/2010/main" val="12446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how to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  <a:ea typeface="Arial Black" charset="0"/>
                <a:cs typeface="Arial Black" charset="0"/>
              </a:rPr>
              <a:t>Build </a:t>
            </a:r>
            <a:r>
              <a:rPr lang="en-US" sz="1800" b="1" kern="0" dirty="0">
                <a:solidFill>
                  <a:srgbClr val="808080"/>
                </a:solidFill>
                <a:ea typeface="Arial Black" charset="0"/>
                <a:cs typeface="Arial Black" charset="0"/>
              </a:rPr>
              <a:t>or customize your own abstractions</a:t>
            </a:r>
            <a:r>
              <a:rPr lang="en-US" sz="1800" kern="0" dirty="0" smtClean="0">
                <a:solidFill>
                  <a:srgbClr val="808080"/>
                </a:solidFill>
                <a:ea typeface="ＭＳ Ｐゴシック"/>
                <a:cs typeface="Arial"/>
              </a:rPr>
              <a:t>, or even </a:t>
            </a:r>
            <a:r>
              <a:rPr lang="en-US" sz="1800" b="1" kern="0" dirty="0" smtClean="0">
                <a:solidFill>
                  <a:srgbClr val="808080"/>
                </a:solidFill>
                <a:ea typeface="Arial Black" charset="0"/>
                <a:cs typeface="Arial Black" charset="0"/>
              </a:rPr>
              <a:t>software languages </a:t>
            </a:r>
            <a:r>
              <a:rPr lang="en-US" sz="1800" b="1" kern="0" dirty="0">
                <a:solidFill>
                  <a:srgbClr val="808080"/>
                </a:solidFill>
                <a:ea typeface="Arial Black" charset="0"/>
                <a:cs typeface="Arial Black" charset="0"/>
              </a:rPr>
              <a:t>and development environments</a:t>
            </a:r>
            <a:r>
              <a:rPr lang="en-US" sz="1800" kern="0" dirty="0" smtClean="0">
                <a:solidFill>
                  <a:srgbClr val="808080"/>
                </a:solidFill>
                <a:ea typeface="ＭＳ Ｐゴシック"/>
                <a:cs typeface="Arial"/>
              </a:rPr>
              <a:t>, to build complex, domain-specific, software-intensive systems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b="1" kern="0" dirty="0" smtClean="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</a:rPr>
              <a:t>Apply language </a:t>
            </a:r>
            <a:r>
              <a:rPr lang="en-US" sz="1800" b="1" kern="0" dirty="0">
                <a:solidFill>
                  <a:srgbClr val="808080"/>
                </a:solidFill>
              </a:rPr>
              <a:t>formalisms</a:t>
            </a:r>
            <a:r>
              <a:rPr lang="en-US" sz="1800" kern="0" dirty="0">
                <a:solidFill>
                  <a:srgbClr val="808080"/>
                </a:solidFill>
              </a:rPr>
              <a:t>, paradigms and principles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 smtClean="0">
              <a:solidFill>
                <a:srgbClr val="808080"/>
              </a:solidFill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  <a:ea typeface="ＭＳ Ｐゴシック"/>
                <a:cs typeface="Arial"/>
              </a:rPr>
              <a:t>Extend a graphical, executable DSL </a:t>
            </a:r>
            <a:r>
              <a:rPr lang="en-US" sz="1800" kern="0" dirty="0" smtClean="0">
                <a:solidFill>
                  <a:srgbClr val="808080"/>
                </a:solidFill>
                <a:ea typeface="ＭＳ Ｐゴシック"/>
                <a:cs typeface="Arial"/>
              </a:rPr>
              <a:t>using state of the art techniques</a:t>
            </a:r>
            <a:endParaRPr lang="en-US" sz="1800" kern="0" dirty="0">
              <a:solidFill>
                <a:srgbClr val="808080"/>
              </a:solidFill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b="1" kern="0" dirty="0" smtClean="0">
              <a:solidFill>
                <a:srgbClr val="808080"/>
              </a:solidFill>
              <a:ea typeface="Arial Black" charset="0"/>
              <a:cs typeface="Arial Black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b="1" kern="0" dirty="0" smtClean="0">
                <a:solidFill>
                  <a:srgbClr val="808080"/>
                </a:solidFill>
                <a:ea typeface="Arial Black" charset="0"/>
                <a:cs typeface="Arial Black" charset="0"/>
              </a:rPr>
              <a:t>Manage </a:t>
            </a:r>
            <a:r>
              <a:rPr lang="en-US" sz="1800" b="1" kern="0" dirty="0">
                <a:solidFill>
                  <a:srgbClr val="808080"/>
                </a:solidFill>
                <a:ea typeface="Arial Black" charset="0"/>
                <a:cs typeface="Arial Black" charset="0"/>
              </a:rPr>
              <a:t>the industrial complexity </a:t>
            </a:r>
            <a:r>
              <a:rPr lang="en-US" sz="1800" kern="0" dirty="0">
                <a:solidFill>
                  <a:srgbClr val="808080"/>
                </a:solidFill>
              </a:rPr>
              <a:t>of developments and associated toolchains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 smtClean="0">
              <a:solidFill>
                <a:srgbClr val="808080"/>
              </a:solidFill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few notes on the tutorial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39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marL="342900" indent="-342900" algn="l" defTabSz="20002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325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75" indent="371475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4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6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8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6013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</a:rPr>
              <a:t>Interweave a total of </a:t>
            </a:r>
            <a:r>
              <a:rPr lang="en-US" sz="1800" kern="0" dirty="0" smtClean="0">
                <a:solidFill>
                  <a:srgbClr val="808080"/>
                </a:solidFill>
              </a:rPr>
              <a:t>2*30 </a:t>
            </a:r>
            <a:r>
              <a:rPr lang="en-US" sz="1800" kern="0" dirty="0" smtClean="0">
                <a:solidFill>
                  <a:srgbClr val="808080"/>
                </a:solidFill>
              </a:rPr>
              <a:t>min </a:t>
            </a:r>
            <a:r>
              <a:rPr lang="en-US" sz="1800" kern="0" dirty="0" smtClean="0">
                <a:solidFill>
                  <a:srgbClr val="808080"/>
                </a:solidFill>
              </a:rPr>
              <a:t>introduction / conclusion </a:t>
            </a:r>
            <a:r>
              <a:rPr lang="en-US" sz="1800" kern="0" dirty="0" smtClean="0">
                <a:solidFill>
                  <a:srgbClr val="808080"/>
                </a:solidFill>
              </a:rPr>
              <a:t>to SLE </a:t>
            </a:r>
            <a:r>
              <a:rPr lang="en-US" sz="1800" kern="0" dirty="0" smtClean="0">
                <a:solidFill>
                  <a:srgbClr val="808080"/>
                </a:solidFill>
              </a:rPr>
              <a:t>and GEMOC and 2*1h hands-on </a:t>
            </a:r>
            <a:r>
              <a:rPr lang="en-US" sz="1800" kern="0" dirty="0" smtClean="0">
                <a:solidFill>
                  <a:srgbClr val="808080"/>
                </a:solidFill>
              </a:rPr>
              <a:t>time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</a:rPr>
              <a:t>Creating a sufficiently interesting, yet full-blown, modeling language including syntax, semantics, </a:t>
            </a:r>
            <a:r>
              <a:rPr lang="en-US" sz="1800" kern="0" dirty="0" smtClean="0">
                <a:solidFill>
                  <a:srgbClr val="808080"/>
                </a:solidFill>
              </a:rPr>
              <a:t>and editor/animator </a:t>
            </a:r>
            <a:r>
              <a:rPr lang="en-US" sz="1800" kern="0" dirty="0" smtClean="0">
                <a:solidFill>
                  <a:srgbClr val="808080"/>
                </a:solidFill>
              </a:rPr>
              <a:t>in </a:t>
            </a:r>
            <a:r>
              <a:rPr lang="en-US" sz="1800" kern="0" dirty="0" smtClean="0">
                <a:solidFill>
                  <a:srgbClr val="808080"/>
                </a:solidFill>
              </a:rPr>
              <a:t>120 </a:t>
            </a:r>
            <a:r>
              <a:rPr lang="en-US" sz="1800" kern="0" dirty="0" smtClean="0">
                <a:solidFill>
                  <a:srgbClr val="808080"/>
                </a:solidFill>
              </a:rPr>
              <a:t>minutes is challenging to impossible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endParaRPr lang="en-US" sz="1800" kern="0" dirty="0">
              <a:solidFill>
                <a:srgbClr val="80808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kern="0" dirty="0" smtClean="0">
                <a:solidFill>
                  <a:srgbClr val="808080"/>
                </a:solidFill>
              </a:rPr>
              <a:t>To introduce the quintessential aspects of language engineering to </a:t>
            </a:r>
            <a:r>
              <a:rPr lang="en-US" sz="1800" kern="0" dirty="0" smtClean="0">
                <a:solidFill>
                  <a:srgbClr val="808080"/>
                </a:solidFill>
              </a:rPr>
              <a:t>you, your can directly access to </a:t>
            </a:r>
            <a:r>
              <a:rPr lang="en-US" sz="1800" kern="0" dirty="0" smtClean="0">
                <a:solidFill>
                  <a:srgbClr val="808080"/>
                </a:solidFill>
              </a:rPr>
              <a:t>clear </a:t>
            </a:r>
            <a:r>
              <a:rPr lang="en-US" sz="1800" kern="0" dirty="0" smtClean="0">
                <a:solidFill>
                  <a:srgbClr val="808080"/>
                </a:solidFill>
              </a:rPr>
              <a:t>workspaces at the </a:t>
            </a:r>
            <a:r>
              <a:rPr lang="en-US" sz="1800" kern="0" dirty="0" smtClean="0">
                <a:solidFill>
                  <a:srgbClr val="808080"/>
                </a:solidFill>
              </a:rPr>
              <a:t>different stages of the languages under development. Please look out for the following symbol:      on the tutorial website </a:t>
            </a:r>
            <a:r>
              <a:rPr lang="en-US" sz="1800" u="sng" dirty="0">
                <a:solidFill>
                  <a:schemeClr val="bg2"/>
                </a:solidFill>
              </a:rPr>
              <a:t>https://</a:t>
            </a:r>
            <a:r>
              <a:rPr lang="en-US" sz="1800" u="sng" dirty="0" err="1" smtClean="0">
                <a:solidFill>
                  <a:schemeClr val="bg2"/>
                </a:solidFill>
              </a:rPr>
              <a:t>github.com</a:t>
            </a:r>
            <a:r>
              <a:rPr lang="en-US" sz="1800" u="sng" dirty="0" smtClean="0">
                <a:solidFill>
                  <a:schemeClr val="bg2"/>
                </a:solidFill>
              </a:rPr>
              <a:t>/</a:t>
            </a:r>
            <a:r>
              <a:rPr lang="en-US" sz="1800" u="sng" dirty="0" err="1" smtClean="0">
                <a:solidFill>
                  <a:schemeClr val="bg2"/>
                </a:solidFill>
              </a:rPr>
              <a:t>gemoc</a:t>
            </a:r>
            <a:r>
              <a:rPr lang="en-US" sz="1800" u="sng" dirty="0" smtClean="0">
                <a:solidFill>
                  <a:schemeClr val="bg2"/>
                </a:solidFill>
              </a:rPr>
              <a:t>/MODELS2017Tutorial</a:t>
            </a:r>
            <a:endParaRPr lang="en-US" sz="1800" kern="0" dirty="0">
              <a:solidFill>
                <a:schemeClr val="bg2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38" y="4509120"/>
            <a:ext cx="44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59" y="4973232"/>
            <a:ext cx="1227200" cy="105846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4"/>
          <a:srcRect t="24730" b="17007"/>
          <a:stretch/>
        </p:blipFill>
        <p:spPr>
          <a:xfrm>
            <a:off x="6660879" y="4039836"/>
            <a:ext cx="2260768" cy="92204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5"/>
          <a:srcRect l="23936" r="5484"/>
          <a:stretch/>
        </p:blipFill>
        <p:spPr>
          <a:xfrm>
            <a:off x="7893710" y="4879564"/>
            <a:ext cx="1200944" cy="98798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95" y="4292021"/>
            <a:ext cx="2117080" cy="1323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Software-Intensive Systems</a:t>
            </a:r>
            <a:endParaRPr lang="en-US" dirty="0"/>
          </a:p>
        </p:txBody>
      </p:sp>
      <p:pic>
        <p:nvPicPr>
          <p:cNvPr id="15" name="Picture 2" descr="http://www.thalesgroup.com/Resizer.ashx?i=/uploadedImages/Portfolio/Defence/system%20of%20systems%20illustration.jpg&amp;w=23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56889" y="908720"/>
            <a:ext cx="3195847" cy="177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14" y="4426268"/>
            <a:ext cx="2514709" cy="188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6" y="1161896"/>
            <a:ext cx="2734054" cy="182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26" y="2801380"/>
            <a:ext cx="2088232" cy="1464879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46" y="1556792"/>
            <a:ext cx="2734054" cy="205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7770" y="2422863"/>
            <a:ext cx="3425696" cy="238440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1023288" y="1988840"/>
            <a:ext cx="7200800" cy="2661565"/>
          </a:xfrm>
          <a:prstGeom prst="rect">
            <a:avLst/>
          </a:prstGeom>
          <a:solidFill>
            <a:schemeClr val="bg1">
              <a:alpha val="9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47968" tIns="23999" rIns="0" bIns="23999" numCol="1" rtlCol="0" anchor="ctr" anchorCtr="0" compatLnSpc="1">
            <a:prstTxWarp prst="textNoShape">
              <a:avLst/>
            </a:prstTxWarp>
          </a:bodyPr>
          <a:lstStyle/>
          <a:p>
            <a:pPr marL="680400" indent="-571500">
              <a:spcBef>
                <a:spcPts val="600"/>
              </a:spcBef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Multi-engineering approach</a:t>
            </a:r>
          </a:p>
          <a:p>
            <a:pPr marL="680400" indent="-571500">
              <a:spcBef>
                <a:spcPts val="600"/>
              </a:spcBef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Domain-specific modeling</a:t>
            </a:r>
          </a:p>
          <a:p>
            <a:pPr marL="680400" indent="-571500">
              <a:spcBef>
                <a:spcPts val="600"/>
              </a:spcBef>
              <a:buFont typeface="Arial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High variability and </a:t>
            </a:r>
            <a:r>
              <a:rPr lang="en-US" sz="2800" b="1" dirty="0" smtClean="0">
                <a:solidFill>
                  <a:srgbClr val="FF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customization </a:t>
            </a:r>
          </a:p>
          <a:p>
            <a:pPr marL="680400" indent="-571500">
              <a:spcBef>
                <a:spcPts val="600"/>
              </a:spcBef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Software as integration layer</a:t>
            </a:r>
          </a:p>
          <a:p>
            <a:pPr marL="680400" indent="-571500">
              <a:spcBef>
                <a:spcPts val="600"/>
              </a:spcBef>
              <a:buFont typeface="Arial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Openness and dynamicity </a:t>
            </a:r>
          </a:p>
        </p:txBody>
      </p:sp>
      <p:sp>
        <p:nvSpPr>
          <p:cNvPr id="30" name="Slide Number Placeholder 3"/>
          <p:cNvSpPr>
            <a:spLocks noGrp="1"/>
          </p:cNvSpPr>
          <p:nvPr/>
        </p:nvSpPr>
        <p:spPr bwMode="white">
          <a:xfrm>
            <a:off x="8603972" y="6525344"/>
            <a:ext cx="525462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  <p:sp>
        <p:nvSpPr>
          <p:cNvPr id="31" name="Espace réservé du pied de page 2"/>
          <p:cNvSpPr>
            <a:spLocks noGrp="1"/>
          </p:cNvSpPr>
          <p:nvPr/>
        </p:nvSpPr>
        <p:spPr bwMode="white">
          <a:xfrm>
            <a:off x="1461090" y="6525344"/>
            <a:ext cx="7056783" cy="273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08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2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33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541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250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199580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6665" algn="l" defTabSz="91416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i="1" dirty="0" smtClean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</a:t>
            </a:r>
            <a:r>
              <a:rPr lang="en-US" dirty="0" smtClean="0">
                <a:solidFill>
                  <a:srgbClr val="FFFFFF"/>
                </a:solidFill>
              </a:rPr>
              <a:t>May 3</a:t>
            </a:r>
            <a:r>
              <a:rPr lang="en-US" baseline="30000" dirty="0" smtClean="0">
                <a:solidFill>
                  <a:srgbClr val="FFFFFF"/>
                </a:solidFill>
              </a:rPr>
              <a:t>rd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2017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as a platform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I</a:t>
            </a:r>
            <a:r>
              <a:rPr lang="en-US" sz="2400" dirty="0" smtClean="0"/>
              <a:t>ntegrated </a:t>
            </a:r>
            <a:r>
              <a:rPr lang="en-US" sz="2400" dirty="0"/>
              <a:t>development </a:t>
            </a:r>
            <a:r>
              <a:rPr lang="en-US" sz="2400" dirty="0" smtClean="0"/>
              <a:t>platform with </a:t>
            </a:r>
            <a:r>
              <a:rPr lang="en-US" sz="2400" dirty="0"/>
              <a:t>base workspace and an extensible plug-in system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Contribute to existing IDE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Open structure with </a:t>
            </a:r>
            <a:r>
              <a:rPr lang="en-US" dirty="0" smtClean="0"/>
              <a:t>third party </a:t>
            </a:r>
            <a:r>
              <a:rPr lang="en-US" dirty="0"/>
              <a:t>contributions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Update site, market place, …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/>
              <a:t>Or create your own application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Rich Client Platform (RCP) for </a:t>
            </a:r>
            <a:r>
              <a:rPr lang="en-US" dirty="0" smtClean="0"/>
              <a:t>general </a:t>
            </a:r>
            <a:r>
              <a:rPr lang="en-US" dirty="0"/>
              <a:t>purpose </a:t>
            </a:r>
            <a:r>
              <a:rPr lang="en-US" dirty="0" smtClean="0"/>
              <a:t>applications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b="1" dirty="0" smtClean="0"/>
              <a:t>Don’t </a:t>
            </a:r>
            <a:r>
              <a:rPr lang="en-US" b="1" dirty="0"/>
              <a:t>be afraid of the number of </a:t>
            </a:r>
            <a:r>
              <a:rPr lang="en-US" b="1" dirty="0" smtClean="0"/>
              <a:t>workspace projects </a:t>
            </a:r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of them are due to </a:t>
            </a:r>
            <a:r>
              <a:rPr lang="en-US" dirty="0" smtClean="0"/>
              <a:t>splitting the java </a:t>
            </a:r>
            <a:r>
              <a:rPr lang="en-US" dirty="0"/>
              <a:t>packages for easier deployment and dependency management.</a:t>
            </a:r>
          </a:p>
          <a:p>
            <a:pPr marL="361945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workbench vs. language workbench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We use eclipse as a </a:t>
            </a:r>
            <a:r>
              <a:rPr lang="en-US" sz="2400" b="1" dirty="0" smtClean="0"/>
              <a:t>language workbench </a:t>
            </a:r>
            <a:r>
              <a:rPr lang="en-US" sz="2400" dirty="0" smtClean="0"/>
              <a:t>in which we define the constituents of and services for languages in form of </a:t>
            </a:r>
            <a:r>
              <a:rPr lang="en-US" sz="2400" b="1" dirty="0" smtClean="0"/>
              <a:t>eclipse plugins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sz="1400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From this we start another eclipse instance </a:t>
            </a:r>
            <a:r>
              <a:rPr lang="mr-IN" sz="2400" dirty="0" smtClean="0"/>
              <a:t>–</a:t>
            </a:r>
            <a:r>
              <a:rPr lang="en-US" sz="2400" dirty="0" smtClean="0"/>
              <a:t> the </a:t>
            </a:r>
            <a:r>
              <a:rPr lang="en-US" sz="2400" b="1" dirty="0" smtClean="0"/>
              <a:t>modeling workbench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sz="1400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Into this, we deploy the </a:t>
            </a:r>
            <a:r>
              <a:rPr lang="en-US" sz="2400" b="1" dirty="0" smtClean="0"/>
              <a:t>tools and services to create models</a:t>
            </a:r>
            <a:r>
              <a:rPr lang="en-US" sz="2400" dirty="0" smtClean="0"/>
              <a:t> conforming to the language(s) defined in the language workbench.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5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1614" y="908720"/>
            <a:ext cx="8472874" cy="5184576"/>
          </a:xfrm>
        </p:spPr>
        <p:txBody>
          <a:bodyPr numCol="1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Teaser</a:t>
            </a:r>
            <a:r>
              <a:rPr lang="en-US" sz="1800" dirty="0" smtClean="0"/>
              <a:t>: </a:t>
            </a:r>
            <a:r>
              <a:rPr lang="en-US" sz="1800" dirty="0" err="1"/>
              <a:t>x</a:t>
            </a:r>
            <a:r>
              <a:rPr lang="en-US" sz="1800" dirty="0" err="1" smtClean="0"/>
              <a:t>FSM</a:t>
            </a:r>
            <a:r>
              <a:rPr lang="en-US" sz="1800" dirty="0" smtClean="0"/>
              <a:t> </a:t>
            </a:r>
            <a:r>
              <a:rPr lang="en-US" sz="1800" dirty="0" smtClean="0"/>
              <a:t>Example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Abstract syntax: </a:t>
            </a:r>
            <a:r>
              <a:rPr lang="en-US" sz="1800" dirty="0" err="1" smtClean="0"/>
              <a:t>Ecore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Graphical concrete syntax: Sirius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Execution semantics: </a:t>
            </a:r>
            <a:r>
              <a:rPr lang="en-US" sz="1800" dirty="0" err="1" smtClean="0"/>
              <a:t>Kermeta</a:t>
            </a:r>
            <a:r>
              <a:rPr lang="en-US" sz="1800" dirty="0" smtClean="0"/>
              <a:t>/</a:t>
            </a:r>
            <a:r>
              <a:rPr lang="en-US" sz="1800" dirty="0" err="1" smtClean="0"/>
              <a:t>MoCCML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0" indent="0"/>
            <a:r>
              <a:rPr lang="en-US" sz="1800" dirty="0" smtClean="0"/>
              <a:t>2 parts: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Breathe Life Into Your Designer</a:t>
            </a:r>
            <a:r>
              <a:rPr lang="en-US" sz="1800" dirty="0" smtClean="0"/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Weave Concurrency Constraints Into Your DSL!</a:t>
            </a:r>
            <a:endParaRPr lang="en-US" sz="1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5988159" y="836712"/>
            <a:ext cx="2688297" cy="2016224"/>
            <a:chOff x="4932040" y="4566810"/>
            <a:chExt cx="877805" cy="65835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2040" y="4566810"/>
              <a:ext cx="877805" cy="65835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39" y="4668273"/>
              <a:ext cx="479488" cy="464931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- content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Breathe Life Into Your Designer!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6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outline (see README)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5040560"/>
          </a:xfrm>
        </p:spPr>
        <p:txBody>
          <a:bodyPr>
            <a:normAutofit/>
          </a:bodyPr>
          <a:lstStyle/>
          <a:p>
            <a:pPr marL="361945" lvl="1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800" b="1" dirty="0" smtClean="0"/>
              <a:t>Language workbench: create your </a:t>
            </a:r>
            <a:r>
              <a:rPr lang="en-US" sz="2800" b="1" dirty="0" err="1" smtClean="0"/>
              <a:t>xFSM</a:t>
            </a:r>
            <a:r>
              <a:rPr lang="en-US" sz="2800" b="1" dirty="0" smtClean="0"/>
              <a:t> DSL</a:t>
            </a:r>
          </a:p>
          <a:p>
            <a:pPr marL="1076212" lvl="2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Create a Sequential GEMOC Language</a:t>
            </a:r>
          </a:p>
          <a:p>
            <a:pPr marL="1438107" lvl="3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See the </a:t>
            </a:r>
            <a:r>
              <a:rPr lang="en-US" dirty="0" err="1" smtClean="0"/>
              <a:t>melange</a:t>
            </a:r>
            <a:r>
              <a:rPr lang="en-US" dirty="0" smtClean="0"/>
              <a:t> file</a:t>
            </a:r>
          </a:p>
          <a:p>
            <a:pPr marL="1076212" lvl="2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Create a domain model</a:t>
            </a:r>
          </a:p>
          <a:p>
            <a:pPr marL="1438107" lvl="3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Generate from </a:t>
            </a:r>
            <a:r>
              <a:rPr lang="en-US" dirty="0" err="1" smtClean="0"/>
              <a:t>genmodel</a:t>
            </a:r>
            <a:endParaRPr lang="en-US" dirty="0" smtClean="0"/>
          </a:p>
          <a:p>
            <a:pPr marL="1076212" lvl="2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Create a K3 semantics</a:t>
            </a:r>
          </a:p>
          <a:p>
            <a:pPr marL="1076212" lvl="2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Generate from the </a:t>
            </a:r>
            <a:r>
              <a:rPr lang="en-US" dirty="0" err="1" smtClean="0"/>
              <a:t>melange</a:t>
            </a:r>
            <a:r>
              <a:rPr lang="en-US" dirty="0" smtClean="0"/>
              <a:t> file</a:t>
            </a:r>
          </a:p>
          <a:p>
            <a:pPr marL="1438107" lvl="3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See the </a:t>
            </a:r>
            <a:r>
              <a:rPr lang="en-US" dirty="0" err="1" smtClean="0"/>
              <a:t>xfsm</a:t>
            </a:r>
            <a:endParaRPr lang="en-US" dirty="0" smtClean="0"/>
          </a:p>
          <a:p>
            <a:pPr marL="361945" lvl="1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800" b="1" dirty="0"/>
              <a:t>M</a:t>
            </a:r>
            <a:r>
              <a:rPr lang="en-US" sz="2800" b="1" dirty="0" smtClean="0"/>
              <a:t>odeling workbench: edit / debug your </a:t>
            </a:r>
            <a:r>
              <a:rPr lang="en-US" sz="2800" b="1" dirty="0" err="1" smtClean="0"/>
              <a:t>xFSM</a:t>
            </a:r>
            <a:endParaRPr lang="en-US" sz="2800" b="1" dirty="0"/>
          </a:p>
          <a:p>
            <a:pPr marL="1076212" lvl="2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Create a model</a:t>
            </a:r>
          </a:p>
          <a:p>
            <a:pPr marL="1076212" lvl="2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Create a representation</a:t>
            </a:r>
          </a:p>
          <a:p>
            <a:pPr marL="1076212" lvl="2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Debug the model</a:t>
            </a:r>
          </a:p>
          <a:p>
            <a:pPr marL="361945" lvl="1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endParaRPr lang="en-US" dirty="0" smtClean="0"/>
          </a:p>
          <a:p>
            <a:pPr marL="361945" lvl="1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endParaRPr lang="en-US" dirty="0" smtClean="0"/>
          </a:p>
          <a:p>
            <a:pPr marL="1076212" lvl="2" indent="-342900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09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  <p:sp>
        <p:nvSpPr>
          <p:cNvPr id="7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8170167" cy="1362075"/>
          </a:xfrm>
        </p:spPr>
        <p:txBody>
          <a:bodyPr/>
          <a:lstStyle/>
          <a:p>
            <a:r>
              <a:rPr lang="en-US" dirty="0"/>
              <a:t>Weave Concurrency Constraints Into Your DSL!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3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  <p:sp>
        <p:nvSpPr>
          <p:cNvPr id="7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10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71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400" dirty="0" smtClean="0"/>
              <a:t>BCOOL</a:t>
            </a:r>
            <a:endParaRPr lang="en-US" dirty="0" smtClean="0"/>
          </a:p>
          <a:p>
            <a:pPr marL="1076212" lvl="2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6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mtClean="0">
                <a:solidFill>
                  <a:srgbClr val="000000"/>
                </a:solidFill>
                <a:latin typeface="Helvetica Neue"/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225" y="871588"/>
            <a:ext cx="744862" cy="85745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17" y="3530261"/>
            <a:ext cx="680354" cy="808774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911" y="201397"/>
            <a:ext cx="820812" cy="96244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2" y="3753718"/>
            <a:ext cx="713565" cy="83389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7704" y="605299"/>
            <a:ext cx="820812" cy="96244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5517232"/>
            <a:ext cx="604788" cy="70440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512" y="1988840"/>
            <a:ext cx="538803" cy="928971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55" y="5047321"/>
            <a:ext cx="651716" cy="83671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352" y="5162622"/>
            <a:ext cx="786658" cy="786658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0756" y="2295424"/>
            <a:ext cx="715565" cy="71556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6050" y="2118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  <p:bldP spid="16" grpId="0" animBg="1"/>
      <p:bldGraphic spid="17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dirty="0" smtClean="0"/>
              <a:t>Running the FSM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7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FSM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  <p:pic>
        <p:nvPicPr>
          <p:cNvPr id="6" name="Inhaltsplatzhalt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2816"/>
            <a:ext cx="5459466" cy="4203700"/>
          </a:xfrm>
        </p:spPr>
      </p:pic>
      <p:sp>
        <p:nvSpPr>
          <p:cNvPr id="7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68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modeling workbench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280000" cy="3875500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55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and run your models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7" y="1412776"/>
            <a:ext cx="8280000" cy="4653369"/>
          </a:xfrm>
          <a:prstGeom prst="rect">
            <a:avLst/>
          </a:prstGeom>
        </p:spPr>
      </p:pic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2915816" y="1916832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stack trace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5796136" y="2606715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variable values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 Box 49"/>
          <p:cNvSpPr txBox="1">
            <a:spLocks noChangeArrowheads="1"/>
          </p:cNvSpPr>
          <p:nvPr/>
        </p:nvSpPr>
        <p:spPr bwMode="auto">
          <a:xfrm>
            <a:off x="3198229" y="3712287"/>
            <a:ext cx="30243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graphical model representation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 Box 49"/>
          <p:cNvSpPr txBox="1">
            <a:spLocks noChangeArrowheads="1"/>
          </p:cNvSpPr>
          <p:nvPr/>
        </p:nvSpPr>
        <p:spPr bwMode="auto">
          <a:xfrm>
            <a:off x="971600" y="5157192"/>
            <a:ext cx="30243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execution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trace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Freihandform 3"/>
          <p:cNvSpPr/>
          <p:nvPr/>
        </p:nvSpPr>
        <p:spPr bwMode="auto">
          <a:xfrm>
            <a:off x="2782389" y="2024531"/>
            <a:ext cx="496388" cy="26338"/>
          </a:xfrm>
          <a:custGeom>
            <a:avLst/>
            <a:gdLst>
              <a:gd name="connsiteX0" fmla="*/ 496388 w 496388"/>
              <a:gd name="connsiteY0" fmla="*/ 26338 h 26338"/>
              <a:gd name="connsiteX1" fmla="*/ 352697 w 496388"/>
              <a:gd name="connsiteY1" fmla="*/ 212 h 26338"/>
              <a:gd name="connsiteX2" fmla="*/ 0 w 496388"/>
              <a:gd name="connsiteY2" fmla="*/ 13275 h 2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388" h="26338">
                <a:moveTo>
                  <a:pt x="496388" y="26338"/>
                </a:moveTo>
                <a:cubicBezTo>
                  <a:pt x="465908" y="14363"/>
                  <a:pt x="435428" y="2389"/>
                  <a:pt x="352697" y="212"/>
                </a:cubicBezTo>
                <a:cubicBezTo>
                  <a:pt x="269966" y="-1965"/>
                  <a:pt x="0" y="13275"/>
                  <a:pt x="0" y="13275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ihandform 11"/>
          <p:cNvSpPr/>
          <p:nvPr/>
        </p:nvSpPr>
        <p:spPr bwMode="auto">
          <a:xfrm>
            <a:off x="5891349" y="2220686"/>
            <a:ext cx="182880" cy="548624"/>
          </a:xfrm>
          <a:custGeom>
            <a:avLst/>
            <a:gdLst>
              <a:gd name="connsiteX0" fmla="*/ 182880 w 182880"/>
              <a:gd name="connsiteY0" fmla="*/ 509451 h 548624"/>
              <a:gd name="connsiteX1" fmla="*/ 39188 w 182880"/>
              <a:gd name="connsiteY1" fmla="*/ 496388 h 548624"/>
              <a:gd name="connsiteX2" fmla="*/ 0 w 182880"/>
              <a:gd name="connsiteY2" fmla="*/ 0 h 54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548624">
                <a:moveTo>
                  <a:pt x="182880" y="509451"/>
                </a:moveTo>
                <a:cubicBezTo>
                  <a:pt x="126274" y="545374"/>
                  <a:pt x="69668" y="581297"/>
                  <a:pt x="39188" y="496388"/>
                </a:cubicBezTo>
                <a:cubicBezTo>
                  <a:pt x="8708" y="411479"/>
                  <a:pt x="0" y="0"/>
                  <a:pt x="0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ihandform 12"/>
          <p:cNvSpPr/>
          <p:nvPr/>
        </p:nvSpPr>
        <p:spPr bwMode="auto">
          <a:xfrm>
            <a:off x="2782389" y="3760983"/>
            <a:ext cx="927462" cy="131748"/>
          </a:xfrm>
          <a:custGeom>
            <a:avLst/>
            <a:gdLst>
              <a:gd name="connsiteX0" fmla="*/ 927462 w 927462"/>
              <a:gd name="connsiteY0" fmla="*/ 79497 h 131748"/>
              <a:gd name="connsiteX1" fmla="*/ 470262 w 927462"/>
              <a:gd name="connsiteY1" fmla="*/ 1120 h 131748"/>
              <a:gd name="connsiteX2" fmla="*/ 0 w 927462"/>
              <a:gd name="connsiteY2" fmla="*/ 131748 h 13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462" h="131748">
                <a:moveTo>
                  <a:pt x="927462" y="79497"/>
                </a:moveTo>
                <a:cubicBezTo>
                  <a:pt x="776150" y="35954"/>
                  <a:pt x="624839" y="-7588"/>
                  <a:pt x="470262" y="1120"/>
                </a:cubicBezTo>
                <a:cubicBezTo>
                  <a:pt x="315685" y="9828"/>
                  <a:pt x="0" y="131748"/>
                  <a:pt x="0" y="13174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ihandform 13"/>
          <p:cNvSpPr/>
          <p:nvPr/>
        </p:nvSpPr>
        <p:spPr bwMode="auto">
          <a:xfrm>
            <a:off x="1737360" y="4990011"/>
            <a:ext cx="195943" cy="325398"/>
          </a:xfrm>
          <a:custGeom>
            <a:avLst/>
            <a:gdLst>
              <a:gd name="connsiteX0" fmla="*/ 195943 w 195943"/>
              <a:gd name="connsiteY0" fmla="*/ 287383 h 325398"/>
              <a:gd name="connsiteX1" fmla="*/ 52251 w 195943"/>
              <a:gd name="connsiteY1" fmla="*/ 300446 h 325398"/>
              <a:gd name="connsiteX2" fmla="*/ 0 w 195943"/>
              <a:gd name="connsiteY2" fmla="*/ 0 h 32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943" h="325398">
                <a:moveTo>
                  <a:pt x="195943" y="287383"/>
                </a:moveTo>
                <a:cubicBezTo>
                  <a:pt x="140425" y="317863"/>
                  <a:pt x="84908" y="348343"/>
                  <a:pt x="52251" y="300446"/>
                </a:cubicBezTo>
                <a:cubicBezTo>
                  <a:pt x="19594" y="252549"/>
                  <a:pt x="0" y="0"/>
                  <a:pt x="0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02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8421687" cy="1362075"/>
          </a:xfrm>
        </p:spPr>
        <p:txBody>
          <a:bodyPr/>
          <a:lstStyle/>
          <a:p>
            <a:r>
              <a:rPr lang="fr-FR" smtClean="0"/>
              <a:t>ABSTRACT SYNTAX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5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syntax defines your domain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We use Ecore to define the concepts and relations of the domain of FSMs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Alternatives are MOF, grammars,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7" name="Ellipse 14"/>
          <p:cNvSpPr/>
          <p:nvPr/>
        </p:nvSpPr>
        <p:spPr>
          <a:xfrm>
            <a:off x="3685686" y="2129928"/>
            <a:ext cx="1224136" cy="1176867"/>
          </a:xfrm>
          <a:prstGeom prst="ellipse">
            <a:avLst/>
          </a:prstGeom>
          <a:noFill/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4469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Ecore</a:t>
            </a:r>
            <a:r>
              <a:rPr lang="en-US" dirty="0" smtClean="0"/>
              <a:t>/EMF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EMF serves as the foundation: It provides the Ecore meta-metamodel (basically a Class diagram ), and frameworks and tools around it :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EMF provides almost for free (among other features)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erialization (XMI)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Tree editor 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either reflective, or generated with possibility to customize</a:t>
            </a:r>
          </a:p>
          <a:p>
            <a:pPr marL="107621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Edition support (outline, notification API for other editors, …)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Java manipulation API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EMF compatible projects use this as a base to propose extended services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0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Ecore most used concepts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" name="Espace réservé du contenu 7"/>
          <p:cNvSpPr>
            <a:spLocks noGrp="1"/>
          </p:cNvSpPr>
          <p:nvPr>
            <p:ph idx="1"/>
          </p:nvPr>
        </p:nvSpPr>
        <p:spPr>
          <a:xfrm>
            <a:off x="156644" y="5301208"/>
            <a:ext cx="4032448" cy="1440160"/>
          </a:xfrm>
        </p:spPr>
        <p:txBody>
          <a:bodyPr/>
          <a:lstStyle/>
          <a:p>
            <a:pPr marL="0">
              <a:lnSpc>
                <a:spcPct val="100000"/>
              </a:lnSpc>
            </a:pPr>
            <a:r>
              <a:rPr lang="en-US" sz="1600" dirty="0" smtClean="0"/>
              <a:t>(removed most helper derived features, operations and generic support) </a:t>
            </a:r>
            <a:endParaRPr lang="en-US" sz="1600" dirty="0"/>
          </a:p>
        </p:txBody>
      </p:sp>
      <p:pic>
        <p:nvPicPr>
          <p:cNvPr id="7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16" y="296365"/>
            <a:ext cx="6215556" cy="57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0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OCL invariants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Class diagram structure implies design choices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Invariants (e.g., in OCL) </a:t>
            </a:r>
            <a:r>
              <a:rPr lang="en-US" dirty="0"/>
              <a:t>can complement it in order to enforce the consistency of models</a:t>
            </a:r>
          </a:p>
        </p:txBody>
      </p:sp>
      <p:sp>
        <p:nvSpPr>
          <p:cNvPr id="6" name="ZoneTexte 3"/>
          <p:cNvSpPr txBox="1"/>
          <p:nvPr/>
        </p:nvSpPr>
        <p:spPr>
          <a:xfrm>
            <a:off x="1600886" y="1288583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7" name="ZoneTexte 4"/>
          <p:cNvSpPr txBox="1"/>
          <p:nvPr/>
        </p:nvSpPr>
        <p:spPr>
          <a:xfrm>
            <a:off x="1600885" y="2640487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8" name="ZoneTexte 5"/>
          <p:cNvSpPr txBox="1"/>
          <p:nvPr/>
        </p:nvSpPr>
        <p:spPr>
          <a:xfrm>
            <a:off x="1750774" y="3226621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9" name="ZoneTexte 6"/>
          <p:cNvSpPr txBox="1"/>
          <p:nvPr/>
        </p:nvSpPr>
        <p:spPr>
          <a:xfrm>
            <a:off x="1958582" y="3784068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0" name="ZoneTexte 7"/>
          <p:cNvSpPr txBox="1"/>
          <p:nvPr/>
        </p:nvSpPr>
        <p:spPr>
          <a:xfrm>
            <a:off x="2678782" y="4239971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1" name="ZoneTexte 8"/>
          <p:cNvSpPr txBox="1"/>
          <p:nvPr/>
        </p:nvSpPr>
        <p:spPr>
          <a:xfrm>
            <a:off x="5499982" y="1463620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12" name="ZoneTexte 9"/>
          <p:cNvSpPr txBox="1"/>
          <p:nvPr/>
        </p:nvSpPr>
        <p:spPr>
          <a:xfrm>
            <a:off x="5714522" y="2847373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13" name="ZoneTexte 10"/>
          <p:cNvSpPr txBox="1"/>
          <p:nvPr/>
        </p:nvSpPr>
        <p:spPr>
          <a:xfrm>
            <a:off x="5976989" y="2356306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14" name="ZoneTexte 11"/>
          <p:cNvSpPr txBox="1"/>
          <p:nvPr/>
        </p:nvSpPr>
        <p:spPr>
          <a:xfrm>
            <a:off x="5499982" y="3483986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15" name="ZoneTexte 12"/>
          <p:cNvSpPr txBox="1"/>
          <p:nvPr/>
        </p:nvSpPr>
        <p:spPr>
          <a:xfrm>
            <a:off x="4974043" y="4109508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Etc.</a:t>
            </a:r>
            <a:endParaRPr lang="en-US" sz="1100" dirty="0"/>
          </a:p>
        </p:txBody>
      </p:sp>
      <p:pic>
        <p:nvPicPr>
          <p:cNvPr id="16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1196752"/>
            <a:ext cx="3237944" cy="3043219"/>
          </a:xfrm>
          <a:prstGeom prst="rect">
            <a:avLst/>
          </a:prstGeom>
          <a:noFill/>
        </p:spPr>
      </p:pic>
      <p:sp>
        <p:nvSpPr>
          <p:cNvPr id="18" name="ZoneTexte 15"/>
          <p:cNvSpPr txBox="1"/>
          <p:nvPr/>
        </p:nvSpPr>
        <p:spPr>
          <a:xfrm>
            <a:off x="1750774" y="2107929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19" name="Rectangle 2"/>
          <p:cNvSpPr/>
          <p:nvPr/>
        </p:nvSpPr>
        <p:spPr>
          <a:xfrm>
            <a:off x="5440033" y="1331235"/>
            <a:ext cx="1424913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334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00808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3FE8B-EE54-974B-84E3-858AEBC811D4}" type="slidenum">
              <a:rPr lang="en-US" sz="2000">
                <a:solidFill>
                  <a:srgbClr val="000000"/>
                </a:solidFill>
                <a:latin typeface="Helvetica Neue"/>
              </a:rPr>
              <a:pPr>
                <a:defRPr/>
              </a:pPr>
              <a:t>6</a:t>
            </a:fld>
            <a:endParaRPr lang="en-US" sz="2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07627"/>
            <a:ext cx="9179387" cy="651371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 bwMode="auto">
          <a:xfrm>
            <a:off x="167141" y="2416387"/>
            <a:ext cx="2835315" cy="1113874"/>
          </a:xfrm>
          <a:prstGeom prst="wedgeEllipseCallout">
            <a:avLst>
              <a:gd name="adj1" fmla="val 58363"/>
              <a:gd name="adj2" fmla="val -822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Aerodynamics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6495969" y="5302334"/>
            <a:ext cx="1873333" cy="1265766"/>
          </a:xfrm>
          <a:prstGeom prst="wedgeEllipseCallout">
            <a:avLst>
              <a:gd name="adj1" fmla="val -58822"/>
              <a:gd name="adj2" fmla="val -515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Authorities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724077" y="998731"/>
            <a:ext cx="1873333" cy="1265766"/>
          </a:xfrm>
          <a:prstGeom prst="wedgeEllipseCallout">
            <a:avLst>
              <a:gd name="adj1" fmla="val 59294"/>
              <a:gd name="adj2" fmla="val 3097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Avionics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6698490" y="3884675"/>
            <a:ext cx="2177117" cy="1265766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Safety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Regulations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4977051" y="23597"/>
            <a:ext cx="1873333" cy="1265766"/>
          </a:xfrm>
          <a:prstGeom prst="wedgeEllipseCallout">
            <a:avLst>
              <a:gd name="adj1" fmla="val -44161"/>
              <a:gd name="adj2" fmla="val 6474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Airlines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420292" y="3783419"/>
            <a:ext cx="2025225" cy="1215135"/>
          </a:xfrm>
          <a:prstGeom prst="wedgeEllipseCallout">
            <a:avLst>
              <a:gd name="adj1" fmla="val 56873"/>
              <a:gd name="adj2" fmla="val -1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Propulsion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System</a:t>
            </a:r>
          </a:p>
        </p:txBody>
      </p:sp>
      <p:sp>
        <p:nvSpPr>
          <p:cNvPr id="12" name="Oval Callout 11"/>
          <p:cNvSpPr/>
          <p:nvPr/>
        </p:nvSpPr>
        <p:spPr bwMode="auto">
          <a:xfrm>
            <a:off x="2344253" y="87379"/>
            <a:ext cx="1974594" cy="1265766"/>
          </a:xfrm>
          <a:prstGeom prst="wedgeEllipseCallout">
            <a:avLst>
              <a:gd name="adj1" fmla="val 31909"/>
              <a:gd name="adj2" fmla="val 5199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Mechanical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Structure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6764449" y="2365757"/>
            <a:ext cx="2379639" cy="1417658"/>
          </a:xfrm>
          <a:prstGeom prst="wedgeEllipseCallout">
            <a:avLst>
              <a:gd name="adj1" fmla="val -61403"/>
              <a:gd name="adj2" fmla="val -955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Environmental</a:t>
            </a:r>
          </a:p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Impact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3559471" y="5656835"/>
            <a:ext cx="2632793" cy="1201253"/>
          </a:xfrm>
          <a:prstGeom prst="wedgeEllipseCallout">
            <a:avLst>
              <a:gd name="adj1" fmla="val 21552"/>
              <a:gd name="adj2" fmla="val -6115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Navigation</a:t>
            </a:r>
          </a:p>
        </p:txBody>
      </p:sp>
      <p:sp>
        <p:nvSpPr>
          <p:cNvPr id="14" name="Oval Callout 13"/>
          <p:cNvSpPr/>
          <p:nvPr/>
        </p:nvSpPr>
        <p:spPr bwMode="auto">
          <a:xfrm>
            <a:off x="6" y="5403594"/>
            <a:ext cx="3204973" cy="1265766"/>
          </a:xfrm>
          <a:prstGeom prst="wedgeEllipseCallout">
            <a:avLst>
              <a:gd name="adj1" fmla="val 49216"/>
              <a:gd name="adj2" fmla="val -56072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Communications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6850378" y="846839"/>
            <a:ext cx="2293622" cy="1265766"/>
          </a:xfrm>
          <a:prstGeom prst="wedgeEllipseCallout">
            <a:avLst>
              <a:gd name="adj1" fmla="val -59375"/>
              <a:gd name="adj2" fmla="val 4073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3997" tIns="31990" rIns="63997" bIns="31990" numCol="1" rtlCol="0" anchor="ctr" anchorCtr="0" compatLnSpc="1">
            <a:prstTxWarp prst="textNoShape">
              <a:avLst/>
            </a:prstTxWarp>
          </a:bodyPr>
          <a:lstStyle/>
          <a:p>
            <a:pPr algn="ctr" defTabSz="639963"/>
            <a:r>
              <a:rPr lang="en-US" sz="2000" dirty="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rPr>
              <a:t>Human-Machine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834" y="239354"/>
            <a:ext cx="1298045" cy="860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47" y="5550812"/>
            <a:ext cx="1822703" cy="96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88" y="4013511"/>
            <a:ext cx="1356361" cy="7825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747" y="5302334"/>
            <a:ext cx="1265766" cy="126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28" y="1201254"/>
            <a:ext cx="1359390" cy="8181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05" y="320694"/>
            <a:ext cx="1481872" cy="810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15" y="1018577"/>
            <a:ext cx="1511538" cy="9113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792" y="2527570"/>
            <a:ext cx="1518919" cy="1059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7" y="4087199"/>
            <a:ext cx="1367027" cy="854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7" y="2568279"/>
            <a:ext cx="1867423" cy="684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955" y="5745691"/>
            <a:ext cx="1417658" cy="1020170"/>
          </a:xfrm>
          <a:prstGeom prst="rect">
            <a:avLst/>
          </a:prstGeom>
        </p:spPr>
      </p:pic>
      <p:graphicFrame>
        <p:nvGraphicFramePr>
          <p:cNvPr id="17" name="Diagramme 16"/>
          <p:cNvGraphicFramePr/>
          <p:nvPr>
            <p:extLst/>
          </p:nvPr>
        </p:nvGraphicFramePr>
        <p:xfrm>
          <a:off x="3154342" y="2062058"/>
          <a:ext cx="3797297" cy="318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3958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abstract 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concepts for variables, guards, and actions to your FSM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graphical metamodel editor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an OCL invariant to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67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Variable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" y="2204864"/>
            <a:ext cx="8280000" cy="2922965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7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Guard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847952" cy="444823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47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concept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8" y="1617663"/>
            <a:ext cx="8280000" cy="4191428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43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OCL invariant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323528" y="1745580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–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46347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92060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377739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1834868" algn="l" defTabSz="199995" rtl="0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kern="0" dirty="0" smtClean="0"/>
              <a:t>Use the </a:t>
            </a:r>
            <a:r>
              <a:rPr lang="en-US" sz="2000" b="1" kern="0" dirty="0" err="1" smtClean="0"/>
              <a:t>OCLInEcore</a:t>
            </a:r>
            <a:r>
              <a:rPr lang="en-US" sz="2000" kern="0" dirty="0" smtClean="0"/>
              <a:t> </a:t>
            </a:r>
            <a:r>
              <a:rPr lang="en-US" sz="2000" b="1" kern="0" dirty="0" smtClean="0"/>
              <a:t>editor</a:t>
            </a:r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endParaRPr lang="en-US" sz="2000" kern="0" dirty="0" smtClean="0"/>
          </a:p>
          <a:p>
            <a:pPr marL="342848" lvl="2" indent="-342848">
              <a:lnSpc>
                <a:spcPct val="100000"/>
              </a:lnSpc>
              <a:buClr>
                <a:srgbClr val="FF0000"/>
              </a:buClr>
              <a:buFontTx/>
              <a:buChar char="•"/>
            </a:pPr>
            <a:r>
              <a:rPr lang="en-US" sz="2000" kern="0" dirty="0" smtClean="0"/>
              <a:t>Add invariant: </a:t>
            </a:r>
            <a:r>
              <a:rPr lang="en-US" dirty="0" smtClean="0"/>
              <a:t>states cannot </a:t>
            </a:r>
            <a:br>
              <a:rPr lang="en-US" dirty="0" smtClean="0"/>
            </a:br>
            <a:r>
              <a:rPr lang="en-US" dirty="0" smtClean="0"/>
              <a:t>have two outgoing transitions </a:t>
            </a:r>
            <a:br>
              <a:rPr lang="en-US" dirty="0" smtClean="0"/>
            </a:br>
            <a:r>
              <a:rPr lang="en-US" dirty="0" smtClean="0"/>
              <a:t>without a guard</a:t>
            </a:r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endParaRPr lang="en-US" sz="2000" kern="0" dirty="0" smtClean="0"/>
          </a:p>
          <a:p>
            <a:pPr>
              <a:lnSpc>
                <a:spcPct val="100000"/>
              </a:lnSpc>
            </a:pPr>
            <a:r>
              <a:rPr lang="en-US" sz="2000" kern="0" dirty="0" smtClean="0"/>
              <a:t>Syntax example: </a:t>
            </a:r>
            <a:br>
              <a:rPr lang="en-US" sz="2000" kern="0" dirty="0" smtClean="0"/>
            </a:br>
            <a:r>
              <a:rPr lang="en-US" sz="2000" kern="0" dirty="0" smtClean="0"/>
              <a:t>check name uniqueness</a:t>
            </a:r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004" y="2060848"/>
            <a:ext cx="4818492" cy="266429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7097" y="5057948"/>
            <a:ext cx="8983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sz="1600" b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invariant</a:t>
            </a:r>
            <a:r>
              <a:rPr lang="en-US" sz="1600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uniqueStateNames</a:t>
            </a:r>
            <a:r>
              <a:rPr lang="en-US" sz="1600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en-US" sz="1600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self.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states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600" i="1" kern="0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forAll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(s1, s2| s1 &lt;&gt; s2 </a:t>
            </a:r>
            <a:r>
              <a:rPr lang="en-US" sz="1600" i="1" kern="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implies </a:t>
            </a:r>
            <a:r>
              <a:rPr lang="en-US" sz="1600" i="1" kern="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s1.name &lt;&gt; s2.name);</a:t>
            </a:r>
            <a:endParaRPr lang="en-US" sz="1600" kern="0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13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fr-FR" dirty="0" smtClean="0"/>
              <a:t>DYNAMIC SEMANTICS EXTENSION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STEP 2.3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behavior to models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Two main ways to add behavior</a:t>
            </a:r>
          </a:p>
          <a:p>
            <a:pPr marL="1190512" lvl="2" indent="-457200">
              <a:buFont typeface="+mj-lt"/>
              <a:buAutoNum type="arabicPeriod"/>
            </a:pPr>
            <a:r>
              <a:rPr lang="en-US" b="1" dirty="0" smtClean="0"/>
              <a:t>Operational</a:t>
            </a:r>
            <a:r>
              <a:rPr lang="en-US" dirty="0" smtClean="0"/>
              <a:t>, </a:t>
            </a:r>
            <a:r>
              <a:rPr lang="en-US" i="1" dirty="0" smtClean="0"/>
              <a:t>i.e.</a:t>
            </a:r>
            <a:r>
              <a:rPr lang="en-US" dirty="0" smtClean="0"/>
              <a:t>, an interpreter</a:t>
            </a:r>
          </a:p>
          <a:p>
            <a:pPr marL="1190512" lvl="2" indent="-457200">
              <a:buFont typeface="+mj-lt"/>
              <a:buAutoNum type="arabicPeriod"/>
            </a:pPr>
            <a:r>
              <a:rPr lang="en-US" b="1" dirty="0" smtClean="0"/>
              <a:t>Translational</a:t>
            </a:r>
            <a:r>
              <a:rPr lang="en-US" dirty="0" smtClean="0"/>
              <a:t>, </a:t>
            </a:r>
            <a:r>
              <a:rPr lang="en-US" i="1" dirty="0" smtClean="0"/>
              <a:t>i.e.</a:t>
            </a:r>
            <a:r>
              <a:rPr lang="en-US" dirty="0" smtClean="0"/>
              <a:t>, a compiler</a:t>
            </a:r>
            <a:endParaRPr lang="en-US" dirty="0"/>
          </a:p>
        </p:txBody>
      </p:sp>
      <p:sp>
        <p:nvSpPr>
          <p:cNvPr id="14" name="ZoneTexte 3"/>
          <p:cNvSpPr txBox="1"/>
          <p:nvPr/>
        </p:nvSpPr>
        <p:spPr>
          <a:xfrm>
            <a:off x="1600886" y="2880298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15" name="ZoneTexte 4"/>
          <p:cNvSpPr txBox="1"/>
          <p:nvPr/>
        </p:nvSpPr>
        <p:spPr>
          <a:xfrm>
            <a:off x="1600885" y="4232202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6" name="ZoneTexte 5"/>
          <p:cNvSpPr txBox="1"/>
          <p:nvPr/>
        </p:nvSpPr>
        <p:spPr>
          <a:xfrm>
            <a:off x="1750774" y="4818336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Interpreters</a:t>
            </a:r>
            <a:endParaRPr lang="en-US" sz="1100" dirty="0"/>
          </a:p>
        </p:txBody>
      </p:sp>
      <p:sp>
        <p:nvSpPr>
          <p:cNvPr id="17" name="ZoneTexte 6"/>
          <p:cNvSpPr txBox="1"/>
          <p:nvPr/>
        </p:nvSpPr>
        <p:spPr>
          <a:xfrm>
            <a:off x="1958582" y="5375783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8" name="ZoneTexte 7"/>
          <p:cNvSpPr txBox="1"/>
          <p:nvPr/>
        </p:nvSpPr>
        <p:spPr>
          <a:xfrm>
            <a:off x="2678782" y="5831686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9" name="ZoneTexte 8"/>
          <p:cNvSpPr txBox="1"/>
          <p:nvPr/>
        </p:nvSpPr>
        <p:spPr>
          <a:xfrm>
            <a:off x="5499982" y="3055335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20" name="ZoneTexte 9"/>
          <p:cNvSpPr txBox="1"/>
          <p:nvPr/>
        </p:nvSpPr>
        <p:spPr>
          <a:xfrm>
            <a:off x="5714522" y="4439088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21" name="ZoneTexte 10"/>
          <p:cNvSpPr txBox="1"/>
          <p:nvPr/>
        </p:nvSpPr>
        <p:spPr>
          <a:xfrm>
            <a:off x="5976989" y="3948021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22" name="ZoneTexte 11"/>
          <p:cNvSpPr txBox="1"/>
          <p:nvPr/>
        </p:nvSpPr>
        <p:spPr>
          <a:xfrm>
            <a:off x="5499982" y="5075701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23" name="ZoneTexte 12"/>
          <p:cNvSpPr txBox="1"/>
          <p:nvPr/>
        </p:nvSpPr>
        <p:spPr>
          <a:xfrm>
            <a:off x="4974043" y="5701223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2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2788467"/>
            <a:ext cx="3237944" cy="3043219"/>
          </a:xfrm>
          <a:prstGeom prst="rect">
            <a:avLst/>
          </a:prstGeom>
          <a:noFill/>
        </p:spPr>
      </p:pic>
      <p:sp>
        <p:nvSpPr>
          <p:cNvPr id="25" name="ZoneTexte 15"/>
          <p:cNvSpPr txBox="1"/>
          <p:nvPr/>
        </p:nvSpPr>
        <p:spPr>
          <a:xfrm>
            <a:off x="1750774" y="3699644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26" name="Rectangle 2"/>
          <p:cNvSpPr/>
          <p:nvPr/>
        </p:nvSpPr>
        <p:spPr>
          <a:xfrm>
            <a:off x="1738607" y="4760686"/>
            <a:ext cx="1080110" cy="396479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60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operational behavior to models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U</a:t>
            </a:r>
            <a:r>
              <a:rPr lang="en-US" dirty="0" smtClean="0"/>
              <a:t>sually abstract syntax traversal navigating the model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dding operations to the </a:t>
            </a:r>
            <a:r>
              <a:rPr lang="en-US" dirty="0" err="1" smtClean="0"/>
              <a:t>Ecore</a:t>
            </a:r>
            <a:r>
              <a:rPr lang="en-US" dirty="0" smtClean="0"/>
              <a:t> </a:t>
            </a:r>
            <a:r>
              <a:rPr lang="en-US" dirty="0" err="1" smtClean="0"/>
              <a:t>metamodel</a:t>
            </a:r>
            <a:r>
              <a:rPr lang="en-US" dirty="0" smtClean="0"/>
              <a:t> enables adding behavior to the language </a:t>
            </a:r>
            <a:endParaRPr lang="en-US" dirty="0"/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 but breaks separation of concerns and language reuse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Traditional approaches: </a:t>
            </a:r>
            <a:r>
              <a:rPr lang="en-US" b="1" dirty="0" smtClean="0"/>
              <a:t>visitor design pattern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b="1" dirty="0" smtClean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However, it doesn't scale to 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runtime </a:t>
            </a:r>
            <a:r>
              <a:rPr lang="en-US" dirty="0"/>
              <a:t>performance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multiple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anguage composition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modular evolution with new functionality</a:t>
            </a:r>
          </a:p>
        </p:txBody>
      </p:sp>
    </p:spTree>
    <p:extLst>
      <p:ext uri="{BB962C8B-B14F-4D97-AF65-F5344CB8AC3E}">
        <p14:creationId xmlns:p14="http://schemas.microsoft.com/office/powerpoint/2010/main" val="838184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Kermeta and Melange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7544" y="1196752"/>
            <a:ext cx="8568952" cy="4896544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b="1" dirty="0" smtClean="0"/>
              <a:t>Kermeta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Advanced visitor pattern to add </a:t>
            </a:r>
            <a:r>
              <a:rPr lang="en-US" b="1" dirty="0" smtClean="0"/>
              <a:t>aspect oriented behavior</a:t>
            </a:r>
          </a:p>
          <a:p>
            <a:pPr marL="1076212" lvl="2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see classes as if they where "reopened" and extended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Supports adding operations, attributes, associations, inheritance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@Main </a:t>
            </a:r>
            <a:r>
              <a:rPr lang="en-US" dirty="0" smtClean="0"/>
              <a:t>denotes entry points</a:t>
            </a:r>
            <a:endParaRPr lang="en-US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@Step </a:t>
            </a:r>
            <a:r>
              <a:rPr lang="en-US" dirty="0"/>
              <a:t>execution </a:t>
            </a:r>
            <a:r>
              <a:rPr lang="en-US" dirty="0" smtClean="0"/>
              <a:t>functions represented as visible steps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 smtClean="0"/>
          </a:p>
          <a:p>
            <a:pPr marL="0" indent="0">
              <a:lnSpc>
                <a:spcPct val="120000"/>
              </a:lnSpc>
            </a:pPr>
            <a:r>
              <a:rPr lang="en-US" b="1" dirty="0" smtClean="0"/>
              <a:t>Melange</a:t>
            </a:r>
            <a:endParaRPr lang="en-US" b="1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Language assembly: compose static metamodel (Ecore) with dynamic aspects (Kermeta) to generate a language implementation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Language composition: inheritance, merge, slice</a:t>
            </a:r>
            <a:r>
              <a:rPr lang="mr-IN" dirty="0" smtClean="0"/>
              <a:t>…</a:t>
            </a:r>
            <a:endParaRPr lang="en-US" dirty="0"/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94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language parts with Melange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xx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30519"/>
          <a:stretch/>
        </p:blipFill>
        <p:spPr>
          <a:xfrm>
            <a:off x="6310474" y="1237257"/>
            <a:ext cx="2709309" cy="4640015"/>
          </a:xfrm>
          <a:prstGeom prst="rect">
            <a:avLst/>
          </a:prstGeom>
        </p:spPr>
      </p:pic>
      <p:pic>
        <p:nvPicPr>
          <p:cNvPr id="7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37258"/>
            <a:ext cx="5859643" cy="1688220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446652" y="3140968"/>
            <a:ext cx="5863822" cy="3024336"/>
          </a:xfrm>
          <a:prstGeom prst="rect">
            <a:avLst/>
          </a:prstGeom>
        </p:spPr>
        <p:txBody>
          <a:bodyPr lIns="91425" tIns="45713" rIns="91425" bIns="45713"/>
          <a:lstStyle>
            <a:lvl1pPr marL="342848" indent="-342848" algn="l" defTabSz="19999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25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38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516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647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52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400" kern="0" dirty="0" smtClean="0"/>
              <a:t>Adds operation and attributes</a:t>
            </a:r>
            <a:endParaRPr lang="en-US" sz="2400" kern="0" dirty="0"/>
          </a:p>
          <a:p>
            <a:pPr marL="704795" lvl="3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000" kern="0" dirty="0"/>
              <a:t>may add new concepts too by using multiple Ecore files </a:t>
            </a:r>
            <a:endParaRPr lang="en-US" sz="2000" kern="0" dirty="0" smtClean="0"/>
          </a:p>
          <a:p>
            <a:pPr marL="704795" lvl="3" indent="-342900">
              <a:lnSpc>
                <a:spcPct val="120000"/>
              </a:lnSpc>
              <a:buFont typeface="Arial" charset="0"/>
              <a:buChar char="•"/>
            </a:pPr>
            <a:endParaRPr lang="en-US" sz="2000" kern="0" dirty="0"/>
          </a:p>
          <a:p>
            <a:pPr marL="349250" lvl="2" indent="-349250" defTabSz="199995">
              <a:lnSpc>
                <a:spcPct val="120000"/>
              </a:lnSpc>
              <a:buClr>
                <a:srgbClr val="FF0000"/>
              </a:buClr>
              <a:buFont typeface="Arial" charset="0"/>
              <a:buChar char="•"/>
            </a:pPr>
            <a:r>
              <a:rPr lang="en-US" sz="2800" kern="0" dirty="0" smtClean="0"/>
              <a:t>Melange </a:t>
            </a:r>
            <a:r>
              <a:rPr lang="en-US" sz="2800" kern="0" dirty="0"/>
              <a:t>generates the new resulting </a:t>
            </a:r>
            <a:r>
              <a:rPr lang="en-US" sz="2800" kern="0" dirty="0" smtClean="0"/>
              <a:t>implementation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87586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Model-</a:t>
            </a:r>
            <a:r>
              <a:rPr lang="fr-FR" dirty="0" err="1" smtClean="0"/>
              <a:t>Driven</a:t>
            </a:r>
            <a:r>
              <a:rPr lang="fr-FR" dirty="0" smtClean="0"/>
              <a:t> Engineering (MDE)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67544" y="5229200"/>
            <a:ext cx="8150994" cy="646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cs typeface="Arial"/>
              </a:rPr>
              <a:t>J. Whittle, J. Hutchinson, 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and M</a:t>
            </a:r>
            <a:r>
              <a:rPr lang="fr-FR" dirty="0">
                <a:solidFill>
                  <a:srgbClr val="000000"/>
                </a:solidFill>
                <a:cs typeface="Arial"/>
              </a:rPr>
              <a:t>. </a:t>
            </a:r>
            <a:r>
              <a:rPr lang="fr-FR" dirty="0" err="1">
                <a:solidFill>
                  <a:srgbClr val="000000"/>
                </a:solidFill>
                <a:cs typeface="Arial"/>
              </a:rPr>
              <a:t>Rouncefield</a:t>
            </a:r>
            <a:r>
              <a:rPr lang="fr-FR" dirty="0">
                <a:solidFill>
                  <a:srgbClr val="000000"/>
                </a:solidFill>
                <a:cs typeface="Arial"/>
              </a:rPr>
              <a:t>, “</a:t>
            </a:r>
            <a:r>
              <a:rPr lang="fr-FR" i="1" dirty="0">
                <a:solidFill>
                  <a:srgbClr val="000000"/>
                </a:solidFill>
                <a:cs typeface="Arial"/>
              </a:rPr>
              <a:t>The </a:t>
            </a:r>
            <a:r>
              <a:rPr lang="fr-FR" i="1" dirty="0" smtClean="0">
                <a:solidFill>
                  <a:srgbClr val="000000"/>
                </a:solidFill>
                <a:cs typeface="Arial"/>
              </a:rPr>
              <a:t>State of </a:t>
            </a:r>
            <a:r>
              <a:rPr lang="fr-FR" i="1" dirty="0">
                <a:solidFill>
                  <a:srgbClr val="000000"/>
                </a:solidFill>
                <a:cs typeface="Arial"/>
              </a:rPr>
              <a:t>Practice in Model-</a:t>
            </a:r>
            <a:r>
              <a:rPr lang="fr-FR" i="1" dirty="0" err="1" smtClean="0">
                <a:solidFill>
                  <a:srgbClr val="000000"/>
                </a:solidFill>
                <a:cs typeface="Arial"/>
              </a:rPr>
              <a:t>Driven</a:t>
            </a:r>
            <a:r>
              <a:rPr lang="fr-FR" i="1" dirty="0" smtClean="0">
                <a:solidFill>
                  <a:srgbClr val="000000"/>
                </a:solidFill>
                <a:cs typeface="Arial"/>
              </a:rPr>
              <a:t> Engineering</a:t>
            </a:r>
            <a:r>
              <a:rPr lang="fr-FR" dirty="0">
                <a:solidFill>
                  <a:srgbClr val="000000"/>
                </a:solidFill>
                <a:cs typeface="Arial"/>
              </a:rPr>
              <a:t>,” IEEE Software, vol</a:t>
            </a:r>
            <a:r>
              <a:rPr lang="fr-FR" dirty="0" smtClean="0">
                <a:solidFill>
                  <a:srgbClr val="000000"/>
                </a:solidFill>
                <a:cs typeface="Arial"/>
              </a:rPr>
              <a:t>. 31</a:t>
            </a:r>
            <a:r>
              <a:rPr lang="fr-FR" dirty="0">
                <a:solidFill>
                  <a:srgbClr val="000000"/>
                </a:solidFill>
                <a:cs typeface="Arial"/>
              </a:rPr>
              <a:t>, no. 3, 2014, pp. 79–85.</a:t>
            </a:r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23528" y="4437112"/>
            <a:ext cx="8568952" cy="864096"/>
          </a:xfrm>
          <a:prstGeom prst="rect">
            <a:avLst/>
          </a:prstGeom>
        </p:spPr>
        <p:txBody>
          <a:bodyPr lIns="91425" tIns="45713" rIns="91425" bIns="45713"/>
          <a:lstStyle>
            <a:lvl1pPr marL="342882" indent="-342882" algn="l" defTabSz="200015" rt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Tx/>
              <a:buNone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31" indent="352407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270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202" indent="371456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609" indent="361931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36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538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714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891" algn="l" rt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i="1" dirty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"Perhaps surprisingly, the majority of MDE examples in our study followed domain-specific modeling </a:t>
            </a:r>
            <a:r>
              <a:rPr i="1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paradigms</a:t>
            </a:r>
            <a:r>
              <a:rPr lang="fr-FR" i="1" dirty="0">
                <a:solidFill>
                  <a:srgbClr val="000000"/>
                </a:solidFill>
                <a:latin typeface="Arial" charset="0"/>
                <a:ea typeface="ＭＳ Ｐゴシック" charset="-128"/>
                <a:cs typeface="Arial"/>
              </a:rPr>
              <a:t>"</a:t>
            </a:r>
            <a:endParaRPr i="1" dirty="0">
              <a:solidFill>
                <a:srgbClr val="000000"/>
              </a:solidFill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88" name="AutoShape 77"/>
          <p:cNvSpPr>
            <a:spLocks noChangeArrowheads="1"/>
          </p:cNvSpPr>
          <p:nvPr/>
        </p:nvSpPr>
        <p:spPr bwMode="auto">
          <a:xfrm rot="16200000" flipH="1">
            <a:off x="6863822" y="3054112"/>
            <a:ext cx="1035808" cy="10080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17635 h 21600"/>
              <a:gd name="T20" fmla="*/ 16589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067" y="0"/>
                </a:moveTo>
                <a:lnTo>
                  <a:pt x="8533" y="7171"/>
                </a:lnTo>
                <a:lnTo>
                  <a:pt x="13544" y="7171"/>
                </a:lnTo>
                <a:lnTo>
                  <a:pt x="13544" y="17635"/>
                </a:lnTo>
                <a:lnTo>
                  <a:pt x="0" y="17635"/>
                </a:lnTo>
                <a:lnTo>
                  <a:pt x="0" y="21600"/>
                </a:lnTo>
                <a:lnTo>
                  <a:pt x="16589" y="21600"/>
                </a:lnTo>
                <a:lnTo>
                  <a:pt x="16589" y="7171"/>
                </a:lnTo>
                <a:lnTo>
                  <a:pt x="21600" y="717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35" tIns="45519" rIns="91035" bIns="45519" anchor="ctr"/>
          <a:lstStyle/>
          <a:p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pic>
        <p:nvPicPr>
          <p:cNvPr id="89" name="Picture 5" descr="figure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69" y="1521586"/>
            <a:ext cx="718106" cy="68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 Box 6"/>
          <p:cNvSpPr txBox="1">
            <a:spLocks noChangeArrowheads="1"/>
          </p:cNvSpPr>
          <p:nvPr/>
        </p:nvSpPr>
        <p:spPr bwMode="auto">
          <a:xfrm>
            <a:off x="611560" y="1261251"/>
            <a:ext cx="9921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  <a:latin typeface="Times New Roman" charset="0"/>
                <a:sym typeface="Helvetica Neue Light" charset="0"/>
              </a:rPr>
              <a:t>Distribution</a:t>
            </a:r>
          </a:p>
        </p:txBody>
      </p:sp>
      <p:graphicFrame>
        <p:nvGraphicFramePr>
          <p:cNvPr id="91" name="Object 7"/>
          <p:cNvGraphicFramePr>
            <a:graphicFrameLocks noChangeAspect="1"/>
          </p:cNvGraphicFramePr>
          <p:nvPr>
            <p:extLst/>
          </p:nvPr>
        </p:nvGraphicFramePr>
        <p:xfrm>
          <a:off x="1934715" y="1841182"/>
          <a:ext cx="837085" cy="850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Visio" r:id="rId5" imgW="6432499" imgH="6541618" progId="Visio.Drawing.11">
                  <p:embed/>
                </p:oleObj>
              </mc:Choice>
              <mc:Fallback>
                <p:oleObj name="Visio" r:id="rId5" imgW="6432499" imgH="654161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4715" y="1841182"/>
                        <a:ext cx="837085" cy="850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Text Box 8"/>
          <p:cNvSpPr txBox="1">
            <a:spLocks noChangeArrowheads="1"/>
          </p:cNvSpPr>
          <p:nvPr/>
        </p:nvSpPr>
        <p:spPr bwMode="auto">
          <a:xfrm>
            <a:off x="1691680" y="1528444"/>
            <a:ext cx="1181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  <a:latin typeface="Times New Roman" charset="0"/>
                <a:sym typeface="Helvetica Neue Light" charset="0"/>
              </a:rPr>
              <a:t>Fault tolerance</a:t>
            </a:r>
          </a:p>
        </p:txBody>
      </p:sp>
      <p:pic>
        <p:nvPicPr>
          <p:cNvPr id="9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639" y="1380362"/>
            <a:ext cx="1031265" cy="51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4" name="Text Box 10"/>
          <p:cNvSpPr txBox="1">
            <a:spLocks noChangeArrowheads="1"/>
          </p:cNvSpPr>
          <p:nvPr/>
        </p:nvSpPr>
        <p:spPr bwMode="auto">
          <a:xfrm>
            <a:off x="2899296" y="1123719"/>
            <a:ext cx="736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  <a:latin typeface="Times New Roman" charset="0"/>
                <a:sym typeface="Helvetica Neue Light" charset="0"/>
              </a:rPr>
              <a:t>Security</a:t>
            </a:r>
          </a:p>
        </p:txBody>
      </p:sp>
      <p:pic>
        <p:nvPicPr>
          <p:cNvPr id="95" name="Picture 11" descr="diagrams_state_0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919" y="2155701"/>
            <a:ext cx="935782" cy="65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 Box 12"/>
          <p:cNvSpPr txBox="1">
            <a:spLocks noChangeArrowheads="1"/>
          </p:cNvSpPr>
          <p:nvPr/>
        </p:nvSpPr>
        <p:spPr bwMode="auto">
          <a:xfrm>
            <a:off x="2969468" y="1856186"/>
            <a:ext cx="1511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  <a:latin typeface="Times New Roman" charset="0"/>
                <a:sym typeface="Helvetica Neue Light" charset="0"/>
              </a:rPr>
              <a:t>Functional behavior</a:t>
            </a:r>
          </a:p>
        </p:txBody>
      </p:sp>
      <p:grpSp>
        <p:nvGrpSpPr>
          <p:cNvPr id="97" name="Group 13"/>
          <p:cNvGrpSpPr>
            <a:grpSpLocks/>
          </p:cNvGrpSpPr>
          <p:nvPr/>
        </p:nvGrpSpPr>
        <p:grpSpPr bwMode="auto">
          <a:xfrm>
            <a:off x="763927" y="2320158"/>
            <a:ext cx="629971" cy="810151"/>
            <a:chOff x="1576" y="1149"/>
            <a:chExt cx="822" cy="1050"/>
          </a:xfrm>
        </p:grpSpPr>
        <p:grpSp>
          <p:nvGrpSpPr>
            <p:cNvPr id="98" name="Group 14"/>
            <p:cNvGrpSpPr>
              <a:grpSpLocks/>
            </p:cNvGrpSpPr>
            <p:nvPr/>
          </p:nvGrpSpPr>
          <p:grpSpPr bwMode="auto">
            <a:xfrm>
              <a:off x="1576" y="1926"/>
              <a:ext cx="678" cy="273"/>
              <a:chOff x="1439" y="2607"/>
              <a:chExt cx="678" cy="273"/>
            </a:xfrm>
          </p:grpSpPr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1439" y="2607"/>
                <a:ext cx="452" cy="273"/>
              </a:xfrm>
              <a:prstGeom prst="rect">
                <a:avLst/>
              </a:prstGeom>
              <a:solidFill>
                <a:srgbClr val="FFFFCC"/>
              </a:solidFill>
              <a:ln w="0">
                <a:solidFill>
                  <a:srgbClr val="9900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31" name="Rectangle 16"/>
              <p:cNvSpPr>
                <a:spLocks noChangeArrowheads="1"/>
              </p:cNvSpPr>
              <p:nvPr/>
            </p:nvSpPr>
            <p:spPr bwMode="auto">
              <a:xfrm>
                <a:off x="1598" y="2626"/>
                <a:ext cx="246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800" dirty="0">
                    <a:solidFill>
                      <a:srgbClr val="000000"/>
                    </a:solidFill>
                    <a:latin typeface="Helvetica Neue Light" charset="0"/>
                    <a:ea typeface="ヒラギノ角ゴ ProN W3" charset="0"/>
                    <a:cs typeface="ヒラギノ角ゴ ProN W3" charset="0"/>
                    <a:sym typeface="Helvetica Neue Light" charset="0"/>
                  </a:rPr>
                  <a:t>Book</a:t>
                </a:r>
                <a:endParaRPr lang="fr-FR" sz="2000" dirty="0">
                  <a:solidFill>
                    <a:srgbClr val="000000"/>
                  </a:solidFill>
                  <a:latin typeface="Times New Roman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32" name="Rectangle 17"/>
              <p:cNvSpPr>
                <a:spLocks noChangeArrowheads="1"/>
              </p:cNvSpPr>
              <p:nvPr/>
            </p:nvSpPr>
            <p:spPr bwMode="auto">
              <a:xfrm>
                <a:off x="1439" y="2704"/>
                <a:ext cx="452" cy="176"/>
              </a:xfrm>
              <a:prstGeom prst="rect">
                <a:avLst/>
              </a:prstGeom>
              <a:noFill/>
              <a:ln w="0">
                <a:solidFill>
                  <a:srgbClr val="9900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33" name="Rectangle 18"/>
              <p:cNvSpPr>
                <a:spLocks noChangeArrowheads="1"/>
              </p:cNvSpPr>
              <p:nvPr/>
            </p:nvSpPr>
            <p:spPr bwMode="auto">
              <a:xfrm>
                <a:off x="1439" y="2815"/>
                <a:ext cx="452" cy="65"/>
              </a:xfrm>
              <a:prstGeom prst="rect">
                <a:avLst/>
              </a:prstGeom>
              <a:noFill/>
              <a:ln w="0">
                <a:solidFill>
                  <a:srgbClr val="9900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pic>
            <p:nvPicPr>
              <p:cNvPr id="134" name="Picture 19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" y="2713"/>
                <a:ext cx="74" cy="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" name="Picture 20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" y="2713"/>
                <a:ext cx="74" cy="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6" name="Picture 21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3" y="2713"/>
                <a:ext cx="74" cy="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" name="Rectangle 22"/>
              <p:cNvSpPr>
                <a:spLocks noChangeArrowheads="1"/>
              </p:cNvSpPr>
              <p:nvPr/>
            </p:nvSpPr>
            <p:spPr bwMode="auto">
              <a:xfrm>
                <a:off x="1527" y="2713"/>
                <a:ext cx="590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800">
                    <a:solidFill>
                      <a:srgbClr val="000000"/>
                    </a:solidFill>
                    <a:latin typeface="Helvetica Neue Light" charset="0"/>
                    <a:ea typeface="ヒラギノ角ゴ ProN W3" charset="0"/>
                    <a:cs typeface="ヒラギノ角ゴ ProN W3" charset="0"/>
                    <a:sym typeface="Helvetica Neue Light" charset="0"/>
                  </a:rPr>
                  <a:t>state : String</a:t>
                </a:r>
                <a:endParaRPr lang="fr-FR" sz="2000">
                  <a:solidFill>
                    <a:srgbClr val="000000"/>
                  </a:solidFill>
                  <a:latin typeface="Times New Roman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</p:grpSp>
        <p:grpSp>
          <p:nvGrpSpPr>
            <p:cNvPr id="99" name="Group 23"/>
            <p:cNvGrpSpPr>
              <a:grpSpLocks/>
            </p:cNvGrpSpPr>
            <p:nvPr/>
          </p:nvGrpSpPr>
          <p:grpSpPr bwMode="auto">
            <a:xfrm>
              <a:off x="2114" y="1968"/>
              <a:ext cx="284" cy="189"/>
              <a:chOff x="2219" y="2649"/>
              <a:chExt cx="284" cy="189"/>
            </a:xfrm>
          </p:grpSpPr>
          <p:sp>
            <p:nvSpPr>
              <p:cNvPr id="126" name="Rectangle 24"/>
              <p:cNvSpPr>
                <a:spLocks noChangeArrowheads="1"/>
              </p:cNvSpPr>
              <p:nvPr/>
            </p:nvSpPr>
            <p:spPr bwMode="auto">
              <a:xfrm>
                <a:off x="2219" y="2649"/>
                <a:ext cx="262" cy="189"/>
              </a:xfrm>
              <a:prstGeom prst="rect">
                <a:avLst/>
              </a:prstGeom>
              <a:solidFill>
                <a:srgbClr val="FFFFCC"/>
              </a:solidFill>
              <a:ln w="0">
                <a:solidFill>
                  <a:srgbClr val="9900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7" name="Rectangle 25"/>
              <p:cNvSpPr>
                <a:spLocks noChangeArrowheads="1"/>
              </p:cNvSpPr>
              <p:nvPr/>
            </p:nvSpPr>
            <p:spPr bwMode="auto">
              <a:xfrm>
                <a:off x="2287" y="2668"/>
                <a:ext cx="216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800">
                    <a:solidFill>
                      <a:srgbClr val="000000"/>
                    </a:solidFill>
                    <a:latin typeface="Helvetica Neue Light" charset="0"/>
                    <a:ea typeface="ヒラギノ角ゴ ProN W3" charset="0"/>
                    <a:cs typeface="ヒラギノ角ゴ ProN W3" charset="0"/>
                    <a:sym typeface="Helvetica Neue Light" charset="0"/>
                  </a:rPr>
                  <a:t>User</a:t>
                </a:r>
                <a:endParaRPr lang="fr-FR" sz="2000">
                  <a:solidFill>
                    <a:srgbClr val="000000"/>
                  </a:solidFill>
                  <a:latin typeface="Times New Roman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8" name="Rectangle 26"/>
              <p:cNvSpPr>
                <a:spLocks noChangeArrowheads="1"/>
              </p:cNvSpPr>
              <p:nvPr/>
            </p:nvSpPr>
            <p:spPr bwMode="auto">
              <a:xfrm>
                <a:off x="2219" y="2746"/>
                <a:ext cx="262" cy="92"/>
              </a:xfrm>
              <a:prstGeom prst="rect">
                <a:avLst/>
              </a:prstGeom>
              <a:noFill/>
              <a:ln w="0">
                <a:solidFill>
                  <a:srgbClr val="9900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9" name="Rectangle 27"/>
              <p:cNvSpPr>
                <a:spLocks noChangeArrowheads="1"/>
              </p:cNvSpPr>
              <p:nvPr/>
            </p:nvSpPr>
            <p:spPr bwMode="auto">
              <a:xfrm>
                <a:off x="2219" y="2783"/>
                <a:ext cx="262" cy="55"/>
              </a:xfrm>
              <a:prstGeom prst="rect">
                <a:avLst/>
              </a:prstGeom>
              <a:noFill/>
              <a:ln w="0">
                <a:solidFill>
                  <a:srgbClr val="9900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</p:grpSp>
        <p:grpSp>
          <p:nvGrpSpPr>
            <p:cNvPr id="100" name="Group 28"/>
            <p:cNvGrpSpPr>
              <a:grpSpLocks/>
            </p:cNvGrpSpPr>
            <p:nvPr/>
          </p:nvGrpSpPr>
          <p:grpSpPr bwMode="auto">
            <a:xfrm>
              <a:off x="1684" y="1149"/>
              <a:ext cx="682" cy="835"/>
              <a:chOff x="3013" y="1541"/>
              <a:chExt cx="682" cy="835"/>
            </a:xfrm>
          </p:grpSpPr>
          <p:sp>
            <p:nvSpPr>
              <p:cNvPr id="101" name="Oval 29"/>
              <p:cNvSpPr>
                <a:spLocks noChangeArrowheads="1"/>
              </p:cNvSpPr>
              <p:nvPr/>
            </p:nvSpPr>
            <p:spPr bwMode="auto">
              <a:xfrm>
                <a:off x="3259" y="1541"/>
                <a:ext cx="180" cy="94"/>
              </a:xfrm>
              <a:prstGeom prst="ellipse">
                <a:avLst/>
              </a:prstGeom>
              <a:solidFill>
                <a:srgbClr val="FFFFCC"/>
              </a:solidFill>
              <a:ln w="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02" name="Rectangle 30"/>
              <p:cNvSpPr>
                <a:spLocks noChangeArrowheads="1"/>
              </p:cNvSpPr>
              <p:nvPr/>
            </p:nvSpPr>
            <p:spPr bwMode="auto">
              <a:xfrm>
                <a:off x="3299" y="1656"/>
                <a:ext cx="164" cy="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400">
                    <a:solidFill>
                      <a:srgbClr val="000000"/>
                    </a:solidFill>
                    <a:latin typeface="Helvetica Neue Light" charset="0"/>
                    <a:ea typeface="ヒラギノ角ゴ ProN W3" charset="0"/>
                    <a:cs typeface="ヒラギノ角ゴ ProN W3" charset="0"/>
                    <a:sym typeface="Helvetica Neue Light" charset="0"/>
                  </a:rPr>
                  <a:t>borrow</a:t>
                </a:r>
                <a:endParaRPr lang="fr-FR" sz="2000">
                  <a:solidFill>
                    <a:srgbClr val="000000"/>
                  </a:solidFill>
                  <a:latin typeface="Times New Roman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03" name="Oval 31"/>
              <p:cNvSpPr>
                <a:spLocks noChangeArrowheads="1"/>
              </p:cNvSpPr>
              <p:nvPr/>
            </p:nvSpPr>
            <p:spPr bwMode="auto">
              <a:xfrm>
                <a:off x="3350" y="1710"/>
                <a:ext cx="177" cy="91"/>
              </a:xfrm>
              <a:prstGeom prst="ellipse">
                <a:avLst/>
              </a:prstGeom>
              <a:solidFill>
                <a:srgbClr val="FFFFCC"/>
              </a:solidFill>
              <a:ln w="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04" name="Rectangle 32"/>
              <p:cNvSpPr>
                <a:spLocks noChangeArrowheads="1"/>
              </p:cNvSpPr>
              <p:nvPr/>
            </p:nvSpPr>
            <p:spPr bwMode="auto">
              <a:xfrm>
                <a:off x="3396" y="1827"/>
                <a:ext cx="136" cy="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400">
                    <a:solidFill>
                      <a:srgbClr val="000000"/>
                    </a:solidFill>
                    <a:latin typeface="Helvetica Neue Light" charset="0"/>
                    <a:ea typeface="ヒラギノ角ゴ ProN W3" charset="0"/>
                    <a:cs typeface="ヒラギノ角ゴ ProN W3" charset="0"/>
                    <a:sym typeface="Helvetica Neue Light" charset="0"/>
                  </a:rPr>
                  <a:t>return</a:t>
                </a:r>
                <a:endParaRPr lang="fr-FR" sz="2000">
                  <a:solidFill>
                    <a:srgbClr val="000000"/>
                  </a:solidFill>
                  <a:latin typeface="Times New Roman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05" name="Oval 33"/>
              <p:cNvSpPr>
                <a:spLocks noChangeArrowheads="1"/>
              </p:cNvSpPr>
              <p:nvPr/>
            </p:nvSpPr>
            <p:spPr bwMode="auto">
              <a:xfrm>
                <a:off x="3183" y="1877"/>
                <a:ext cx="177" cy="94"/>
              </a:xfrm>
              <a:prstGeom prst="ellipse">
                <a:avLst/>
              </a:prstGeom>
              <a:solidFill>
                <a:srgbClr val="FFFFCC"/>
              </a:solidFill>
              <a:ln w="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06" name="Rectangle 34"/>
              <p:cNvSpPr>
                <a:spLocks noChangeArrowheads="1"/>
              </p:cNvSpPr>
              <p:nvPr/>
            </p:nvSpPr>
            <p:spPr bwMode="auto">
              <a:xfrm>
                <a:off x="3224" y="1993"/>
                <a:ext cx="149" cy="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400">
                    <a:solidFill>
                      <a:srgbClr val="000000"/>
                    </a:solidFill>
                    <a:latin typeface="Helvetica Neue Light" charset="0"/>
                    <a:ea typeface="ヒラギノ角ゴ ProN W3" charset="0"/>
                    <a:cs typeface="ヒラギノ角ゴ ProN W3" charset="0"/>
                    <a:sym typeface="Helvetica Neue Light" charset="0"/>
                  </a:rPr>
                  <a:t>deliver</a:t>
                </a:r>
                <a:endParaRPr lang="fr-FR" sz="2000">
                  <a:solidFill>
                    <a:srgbClr val="000000"/>
                  </a:solidFill>
                  <a:latin typeface="Times New Roman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07" name="Oval 35"/>
              <p:cNvSpPr>
                <a:spLocks noChangeArrowheads="1"/>
              </p:cNvSpPr>
              <p:nvPr/>
            </p:nvSpPr>
            <p:spPr bwMode="auto">
              <a:xfrm>
                <a:off x="3403" y="2034"/>
                <a:ext cx="177" cy="91"/>
              </a:xfrm>
              <a:prstGeom prst="ellipse">
                <a:avLst/>
              </a:prstGeom>
              <a:solidFill>
                <a:srgbClr val="FFFFCC"/>
              </a:solidFill>
              <a:ln w="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08" name="Rectangle 36"/>
              <p:cNvSpPr>
                <a:spLocks noChangeArrowheads="1"/>
              </p:cNvSpPr>
              <p:nvPr/>
            </p:nvSpPr>
            <p:spPr bwMode="auto">
              <a:xfrm>
                <a:off x="3398" y="2151"/>
                <a:ext cx="297" cy="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400">
                    <a:solidFill>
                      <a:srgbClr val="000000"/>
                    </a:solidFill>
                    <a:latin typeface="Helvetica Neue Light" charset="0"/>
                    <a:ea typeface="ヒラギノ角ゴ ProN W3" charset="0"/>
                    <a:cs typeface="ヒラギノ角ゴ ProN W3" charset="0"/>
                    <a:sym typeface="Helvetica Neue Light" charset="0"/>
                  </a:rPr>
                  <a:t>setDamaged</a:t>
                </a:r>
                <a:endParaRPr lang="fr-FR" sz="2000">
                  <a:solidFill>
                    <a:srgbClr val="000000"/>
                  </a:solidFill>
                  <a:latin typeface="Times New Roman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09" name="Oval 37"/>
              <p:cNvSpPr>
                <a:spLocks noChangeArrowheads="1"/>
              </p:cNvSpPr>
              <p:nvPr/>
            </p:nvSpPr>
            <p:spPr bwMode="auto">
              <a:xfrm>
                <a:off x="3158" y="2137"/>
                <a:ext cx="177" cy="91"/>
              </a:xfrm>
              <a:prstGeom prst="ellipse">
                <a:avLst/>
              </a:prstGeom>
              <a:solidFill>
                <a:srgbClr val="FFFFCC"/>
              </a:solidFill>
              <a:ln w="0">
                <a:solidFill>
                  <a:srgbClr val="9900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0" name="Rectangle 38"/>
              <p:cNvSpPr>
                <a:spLocks noChangeArrowheads="1"/>
              </p:cNvSpPr>
              <p:nvPr/>
            </p:nvSpPr>
            <p:spPr bwMode="auto">
              <a:xfrm>
                <a:off x="3194" y="2253"/>
                <a:ext cx="107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r>
                  <a:rPr lang="fr-FR" sz="400" dirty="0" err="1">
                    <a:solidFill>
                      <a:srgbClr val="000000"/>
                    </a:solidFill>
                    <a:latin typeface="Helvetica Neue Light" charset="0"/>
                    <a:ea typeface="ヒラギノ角ゴ ProN W3" charset="0"/>
                    <a:cs typeface="ヒラギノ角ゴ ProN W3" charset="0"/>
                    <a:sym typeface="Helvetica Neue Light" charset="0"/>
                  </a:rPr>
                  <a:t>reserve</a:t>
                </a:r>
                <a:endParaRPr lang="fr-FR" sz="2000" dirty="0">
                  <a:solidFill>
                    <a:srgbClr val="000000"/>
                  </a:solidFill>
                  <a:latin typeface="Times New Roman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1" name="Line 39"/>
              <p:cNvSpPr>
                <a:spLocks noChangeShapeType="1"/>
              </p:cNvSpPr>
              <p:nvPr/>
            </p:nvSpPr>
            <p:spPr bwMode="auto">
              <a:xfrm flipV="1">
                <a:off x="3064" y="1632"/>
                <a:ext cx="213" cy="154"/>
              </a:xfrm>
              <a:prstGeom prst="line">
                <a:avLst/>
              </a:prstGeom>
              <a:noFill/>
              <a:ln w="0">
                <a:solidFill>
                  <a:srgbClr val="990033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2" name="Line 40"/>
              <p:cNvSpPr>
                <a:spLocks noChangeShapeType="1"/>
              </p:cNvSpPr>
              <p:nvPr/>
            </p:nvSpPr>
            <p:spPr bwMode="auto">
              <a:xfrm flipH="1">
                <a:off x="3261" y="1632"/>
                <a:ext cx="16" cy="2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3" name="Line 41"/>
              <p:cNvSpPr>
                <a:spLocks noChangeShapeType="1"/>
              </p:cNvSpPr>
              <p:nvPr/>
            </p:nvSpPr>
            <p:spPr bwMode="auto">
              <a:xfrm flipH="1">
                <a:off x="3246" y="1632"/>
                <a:ext cx="31" cy="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4" name="Line 42"/>
              <p:cNvSpPr>
                <a:spLocks noChangeShapeType="1"/>
              </p:cNvSpPr>
              <p:nvPr/>
            </p:nvSpPr>
            <p:spPr bwMode="auto">
              <a:xfrm flipV="1">
                <a:off x="3112" y="1786"/>
                <a:ext cx="238" cy="91"/>
              </a:xfrm>
              <a:prstGeom prst="line">
                <a:avLst/>
              </a:prstGeom>
              <a:noFill/>
              <a:ln w="0">
                <a:solidFill>
                  <a:srgbClr val="990033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5" name="Line 43"/>
              <p:cNvSpPr>
                <a:spLocks noChangeShapeType="1"/>
              </p:cNvSpPr>
              <p:nvPr/>
            </p:nvSpPr>
            <p:spPr bwMode="auto">
              <a:xfrm flipH="1">
                <a:off x="3325" y="1786"/>
                <a:ext cx="25" cy="2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6" name="Line 44"/>
              <p:cNvSpPr>
                <a:spLocks noChangeShapeType="1"/>
              </p:cNvSpPr>
              <p:nvPr/>
            </p:nvSpPr>
            <p:spPr bwMode="auto">
              <a:xfrm flipH="1" flipV="1">
                <a:off x="3317" y="1784"/>
                <a:ext cx="33" cy="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7" name="Line 45"/>
              <p:cNvSpPr>
                <a:spLocks noChangeShapeType="1"/>
              </p:cNvSpPr>
              <p:nvPr/>
            </p:nvSpPr>
            <p:spPr bwMode="auto">
              <a:xfrm flipV="1">
                <a:off x="3029" y="1935"/>
                <a:ext cx="151" cy="28"/>
              </a:xfrm>
              <a:prstGeom prst="line">
                <a:avLst/>
              </a:prstGeom>
              <a:noFill/>
              <a:ln w="0">
                <a:solidFill>
                  <a:srgbClr val="990033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8" name="Line 46"/>
              <p:cNvSpPr>
                <a:spLocks noChangeShapeType="1"/>
              </p:cNvSpPr>
              <p:nvPr/>
            </p:nvSpPr>
            <p:spPr bwMode="auto">
              <a:xfrm flipH="1">
                <a:off x="3155" y="1935"/>
                <a:ext cx="2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19" name="Line 47"/>
              <p:cNvSpPr>
                <a:spLocks noChangeShapeType="1"/>
              </p:cNvSpPr>
              <p:nvPr/>
            </p:nvSpPr>
            <p:spPr bwMode="auto">
              <a:xfrm flipH="1" flipV="1">
                <a:off x="3150" y="1928"/>
                <a:ext cx="30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0" name="Line 48"/>
              <p:cNvSpPr>
                <a:spLocks noChangeShapeType="1"/>
              </p:cNvSpPr>
              <p:nvPr/>
            </p:nvSpPr>
            <p:spPr bwMode="auto">
              <a:xfrm>
                <a:off x="3137" y="2044"/>
                <a:ext cx="261" cy="22"/>
              </a:xfrm>
              <a:prstGeom prst="line">
                <a:avLst/>
              </a:prstGeom>
              <a:noFill/>
              <a:ln w="0">
                <a:solidFill>
                  <a:srgbClr val="990033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1" name="Line 49"/>
              <p:cNvSpPr>
                <a:spLocks noChangeShapeType="1"/>
              </p:cNvSpPr>
              <p:nvPr/>
            </p:nvSpPr>
            <p:spPr bwMode="auto">
              <a:xfrm flipH="1" flipV="1">
                <a:off x="3370" y="2054"/>
                <a:ext cx="28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2" name="Line 50"/>
              <p:cNvSpPr>
                <a:spLocks noChangeShapeType="1"/>
              </p:cNvSpPr>
              <p:nvPr/>
            </p:nvSpPr>
            <p:spPr bwMode="auto">
              <a:xfrm flipH="1">
                <a:off x="3370" y="2066"/>
                <a:ext cx="28" cy="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3" name="Line 51"/>
              <p:cNvSpPr>
                <a:spLocks noChangeShapeType="1"/>
              </p:cNvSpPr>
              <p:nvPr/>
            </p:nvSpPr>
            <p:spPr bwMode="auto">
              <a:xfrm>
                <a:off x="3013" y="2102"/>
                <a:ext cx="142" cy="45"/>
              </a:xfrm>
              <a:prstGeom prst="line">
                <a:avLst/>
              </a:prstGeom>
              <a:noFill/>
              <a:ln w="0">
                <a:solidFill>
                  <a:srgbClr val="990033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4" name="Line 52"/>
              <p:cNvSpPr>
                <a:spLocks noChangeShapeType="1"/>
              </p:cNvSpPr>
              <p:nvPr/>
            </p:nvSpPr>
            <p:spPr bwMode="auto">
              <a:xfrm flipH="1" flipV="1">
                <a:off x="3130" y="2127"/>
                <a:ext cx="25" cy="2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5" name="Line 53"/>
              <p:cNvSpPr>
                <a:spLocks noChangeShapeType="1"/>
              </p:cNvSpPr>
              <p:nvPr/>
            </p:nvSpPr>
            <p:spPr bwMode="auto">
              <a:xfrm flipH="1">
                <a:off x="3122" y="2147"/>
                <a:ext cx="33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 sz="30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</p:grpSp>
      </p:grpSp>
      <p:sp>
        <p:nvSpPr>
          <p:cNvPr id="138" name="Text Box 54"/>
          <p:cNvSpPr txBox="1">
            <a:spLocks noChangeArrowheads="1"/>
          </p:cNvSpPr>
          <p:nvPr/>
        </p:nvSpPr>
        <p:spPr bwMode="auto">
          <a:xfrm>
            <a:off x="741094" y="2104134"/>
            <a:ext cx="736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  <a:latin typeface="Times New Roman" charset="0"/>
                <a:sym typeface="Helvetica Neue Light" charset="0"/>
              </a:rPr>
              <a:t>Use </a:t>
            </a:r>
            <a:r>
              <a:rPr lang="en-US" b="1" dirty="0" smtClean="0">
                <a:solidFill>
                  <a:srgbClr val="000000"/>
                </a:solidFill>
                <a:latin typeface="Times New Roman" charset="0"/>
                <a:sym typeface="Helvetica Neue Light" charset="0"/>
              </a:rPr>
              <a:t>case</a:t>
            </a:r>
            <a:endParaRPr lang="en-US" b="1" dirty="0">
              <a:solidFill>
                <a:srgbClr val="000000"/>
              </a:solidFill>
              <a:latin typeface="Times New Roman" charset="0"/>
              <a:sym typeface="Helvetica Neue Light" charset="0"/>
            </a:endParaRPr>
          </a:p>
        </p:txBody>
      </p:sp>
      <p:grpSp>
        <p:nvGrpSpPr>
          <p:cNvPr id="139" name="Group 55"/>
          <p:cNvGrpSpPr>
            <a:grpSpLocks/>
          </p:cNvGrpSpPr>
          <p:nvPr/>
        </p:nvGrpSpPr>
        <p:grpSpPr bwMode="auto">
          <a:xfrm>
            <a:off x="4501529" y="2247584"/>
            <a:ext cx="792162" cy="649285"/>
            <a:chOff x="2744" y="1796"/>
            <a:chExt cx="952" cy="682"/>
          </a:xfrm>
        </p:grpSpPr>
        <p:sp>
          <p:nvSpPr>
            <p:cNvPr id="140" name="Rectangle 56"/>
            <p:cNvSpPr>
              <a:spLocks noChangeArrowheads="1"/>
            </p:cNvSpPr>
            <p:nvPr/>
          </p:nvSpPr>
          <p:spPr bwMode="auto">
            <a:xfrm>
              <a:off x="2925" y="1796"/>
              <a:ext cx="771" cy="545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141" name="Rectangle 57"/>
            <p:cNvSpPr>
              <a:spLocks noChangeArrowheads="1"/>
            </p:cNvSpPr>
            <p:nvPr/>
          </p:nvSpPr>
          <p:spPr bwMode="auto">
            <a:xfrm>
              <a:off x="2835" y="1842"/>
              <a:ext cx="771" cy="545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142" name="Rectangle 58"/>
            <p:cNvSpPr>
              <a:spLocks noChangeArrowheads="1"/>
            </p:cNvSpPr>
            <p:nvPr/>
          </p:nvSpPr>
          <p:spPr bwMode="auto">
            <a:xfrm>
              <a:off x="2744" y="1933"/>
              <a:ext cx="771" cy="545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sp>
        <p:nvSpPr>
          <p:cNvPr id="143" name="Text Box 59"/>
          <p:cNvSpPr txBox="1">
            <a:spLocks noChangeArrowheads="1"/>
          </p:cNvSpPr>
          <p:nvPr/>
        </p:nvSpPr>
        <p:spPr bwMode="auto">
          <a:xfrm>
            <a:off x="4285505" y="2506565"/>
            <a:ext cx="774571" cy="461665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b="1">
                <a:solidFill>
                  <a:srgbClr val="000000"/>
                </a:solidFill>
                <a:latin typeface="Times New Roman" charset="0"/>
                <a:sym typeface="Helvetica Neue Light" charset="0"/>
              </a:rPr>
              <a:t>Platform</a:t>
            </a:r>
          </a:p>
          <a:p>
            <a:pPr algn="ctr" eaLnBrk="1" hangingPunct="1"/>
            <a:r>
              <a:rPr lang="fr-FR" b="1">
                <a:solidFill>
                  <a:srgbClr val="000000"/>
                </a:solidFill>
                <a:latin typeface="Times New Roman" charset="0"/>
                <a:sym typeface="Helvetica Neue Light" charset="0"/>
              </a:rPr>
              <a:t>Model</a:t>
            </a:r>
            <a:endParaRPr lang="en-US" b="1">
              <a:solidFill>
                <a:srgbClr val="000000"/>
              </a:solidFill>
              <a:latin typeface="Times New Roman" charset="0"/>
              <a:sym typeface="Helvetica Neue Light" charset="0"/>
            </a:endParaRPr>
          </a:p>
        </p:txBody>
      </p:sp>
      <p:sp>
        <p:nvSpPr>
          <p:cNvPr id="144" name="Line 60"/>
          <p:cNvSpPr>
            <a:spLocks noChangeShapeType="1"/>
          </p:cNvSpPr>
          <p:nvPr/>
        </p:nvSpPr>
        <p:spPr bwMode="auto">
          <a:xfrm flipH="1" flipV="1">
            <a:off x="1260549" y="2680969"/>
            <a:ext cx="1728788" cy="79057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5" name="Line 61"/>
          <p:cNvSpPr>
            <a:spLocks noChangeShapeType="1"/>
          </p:cNvSpPr>
          <p:nvPr/>
        </p:nvSpPr>
        <p:spPr bwMode="auto">
          <a:xfrm flipH="1" flipV="1">
            <a:off x="2628973" y="2651934"/>
            <a:ext cx="360363" cy="748172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6" name="Line 62"/>
          <p:cNvSpPr>
            <a:spLocks noChangeShapeType="1"/>
          </p:cNvSpPr>
          <p:nvPr/>
        </p:nvSpPr>
        <p:spPr bwMode="auto">
          <a:xfrm flipH="1" flipV="1">
            <a:off x="1476449" y="1994298"/>
            <a:ext cx="1512888" cy="1405808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7" name="Line 63"/>
          <p:cNvSpPr>
            <a:spLocks noChangeShapeType="1"/>
          </p:cNvSpPr>
          <p:nvPr/>
        </p:nvSpPr>
        <p:spPr bwMode="auto">
          <a:xfrm flipV="1">
            <a:off x="3061369" y="1841181"/>
            <a:ext cx="216024" cy="1558924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8" name="Line 64"/>
          <p:cNvSpPr>
            <a:spLocks noChangeShapeType="1"/>
          </p:cNvSpPr>
          <p:nvPr/>
        </p:nvSpPr>
        <p:spPr bwMode="auto">
          <a:xfrm flipV="1">
            <a:off x="3133799" y="2752407"/>
            <a:ext cx="503238" cy="576262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9" name="Line 66"/>
          <p:cNvSpPr>
            <a:spLocks noChangeShapeType="1"/>
          </p:cNvSpPr>
          <p:nvPr/>
        </p:nvSpPr>
        <p:spPr bwMode="auto">
          <a:xfrm flipV="1">
            <a:off x="3060774" y="2752407"/>
            <a:ext cx="1441450" cy="719137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grpSp>
        <p:nvGrpSpPr>
          <p:cNvPr id="150" name="Group 67"/>
          <p:cNvGrpSpPr>
            <a:grpSpLocks/>
          </p:cNvGrpSpPr>
          <p:nvPr/>
        </p:nvGrpSpPr>
        <p:grpSpPr bwMode="auto">
          <a:xfrm>
            <a:off x="1476449" y="1599885"/>
            <a:ext cx="6767513" cy="1828801"/>
            <a:chOff x="793" y="1797"/>
            <a:chExt cx="4263" cy="1152"/>
          </a:xfrm>
        </p:grpSpPr>
        <p:sp>
          <p:nvSpPr>
            <p:cNvPr id="151" name="Rectangle 68"/>
            <p:cNvSpPr>
              <a:spLocks noChangeArrowheads="1"/>
            </p:cNvSpPr>
            <p:nvPr/>
          </p:nvSpPr>
          <p:spPr bwMode="auto">
            <a:xfrm>
              <a:off x="4285" y="2433"/>
              <a:ext cx="771" cy="516"/>
            </a:xfrm>
            <a:prstGeom prst="rect">
              <a:avLst/>
            </a:prstGeom>
            <a:solidFill>
              <a:srgbClr val="00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fr-FR" sz="2400" b="1">
                  <a:solidFill>
                    <a:srgbClr val="FFFFFF"/>
                  </a:solidFill>
                  <a:latin typeface="Times New Roman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Design Model</a:t>
              </a:r>
            </a:p>
          </p:txBody>
        </p:sp>
        <p:sp>
          <p:nvSpPr>
            <p:cNvPr id="152" name="Line 69"/>
            <p:cNvSpPr>
              <a:spLocks noChangeShapeType="1"/>
            </p:cNvSpPr>
            <p:nvPr/>
          </p:nvSpPr>
          <p:spPr bwMode="auto">
            <a:xfrm>
              <a:off x="793" y="2676"/>
              <a:ext cx="3539" cy="164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153" name="Line 70"/>
            <p:cNvSpPr>
              <a:spLocks noChangeShapeType="1"/>
            </p:cNvSpPr>
            <p:nvPr/>
          </p:nvSpPr>
          <p:spPr bwMode="auto">
            <a:xfrm>
              <a:off x="793" y="1958"/>
              <a:ext cx="3539" cy="792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154" name="Line 71"/>
            <p:cNvSpPr>
              <a:spLocks noChangeShapeType="1"/>
            </p:cNvSpPr>
            <p:nvPr/>
          </p:nvSpPr>
          <p:spPr bwMode="auto">
            <a:xfrm>
              <a:off x="1719" y="2336"/>
              <a:ext cx="2613" cy="459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155" name="Line 72"/>
            <p:cNvSpPr>
              <a:spLocks noChangeShapeType="1"/>
            </p:cNvSpPr>
            <p:nvPr/>
          </p:nvSpPr>
          <p:spPr bwMode="auto">
            <a:xfrm>
              <a:off x="2245" y="1797"/>
              <a:ext cx="2087" cy="817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156" name="Line 73"/>
            <p:cNvSpPr>
              <a:spLocks noChangeShapeType="1"/>
            </p:cNvSpPr>
            <p:nvPr/>
          </p:nvSpPr>
          <p:spPr bwMode="auto">
            <a:xfrm>
              <a:off x="2472" y="2295"/>
              <a:ext cx="1860" cy="409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157" name="Line 74"/>
            <p:cNvSpPr>
              <a:spLocks noChangeShapeType="1"/>
            </p:cNvSpPr>
            <p:nvPr/>
          </p:nvSpPr>
          <p:spPr bwMode="auto">
            <a:xfrm>
              <a:off x="3515" y="2296"/>
              <a:ext cx="817" cy="363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158" name="Line 75"/>
            <p:cNvSpPr>
              <a:spLocks noChangeShapeType="1"/>
            </p:cNvSpPr>
            <p:nvPr/>
          </p:nvSpPr>
          <p:spPr bwMode="auto">
            <a:xfrm>
              <a:off x="3050" y="2506"/>
              <a:ext cx="1236" cy="289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 sz="30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sp>
        <p:nvSpPr>
          <p:cNvPr id="159" name="Rectangle 76"/>
          <p:cNvSpPr>
            <a:spLocks noChangeArrowheads="1"/>
          </p:cNvSpPr>
          <p:nvPr/>
        </p:nvSpPr>
        <p:spPr bwMode="auto">
          <a:xfrm>
            <a:off x="5653657" y="3383664"/>
            <a:ext cx="1223962" cy="764391"/>
          </a:xfrm>
          <a:prstGeom prst="rect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35" tIns="45519" rIns="91035" bIns="45519" anchor="ctr"/>
          <a:lstStyle/>
          <a:p>
            <a:pPr algn="ctr"/>
            <a:r>
              <a:rPr lang="fr-FR" sz="2000" b="1" dirty="0">
                <a:solidFill>
                  <a:srgbClr val="FFFFFF"/>
                </a:solidFill>
                <a:latin typeface="Times New Roman" charset="0"/>
                <a:ea typeface="ヒラギノ角ゴ ProN W3" charset="0"/>
                <a:cs typeface="ヒラギノ角ゴ ProN W3" charset="0"/>
                <a:sym typeface="Helvetica Neue Light" charset="0"/>
              </a:rPr>
              <a:t>Code Model</a:t>
            </a:r>
          </a:p>
        </p:txBody>
      </p:sp>
      <p:sp>
        <p:nvSpPr>
          <p:cNvPr id="160" name="AutoShape 78"/>
          <p:cNvSpPr>
            <a:spLocks noChangeArrowheads="1"/>
          </p:cNvSpPr>
          <p:nvPr/>
        </p:nvSpPr>
        <p:spPr bwMode="auto">
          <a:xfrm flipH="1">
            <a:off x="3781581" y="3643676"/>
            <a:ext cx="1800067" cy="36036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328 h 21600"/>
              <a:gd name="T14" fmla="*/ 19395 w 21600"/>
              <a:gd name="T15" fmla="*/ 1627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7248" y="0"/>
                </a:moveTo>
                <a:lnTo>
                  <a:pt x="17248" y="5328"/>
                </a:lnTo>
                <a:lnTo>
                  <a:pt x="3375" y="5328"/>
                </a:lnTo>
                <a:lnTo>
                  <a:pt x="3375" y="16272"/>
                </a:lnTo>
                <a:lnTo>
                  <a:pt x="17248" y="16272"/>
                </a:lnTo>
                <a:lnTo>
                  <a:pt x="17248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328"/>
                </a:moveTo>
                <a:lnTo>
                  <a:pt x="1350" y="16272"/>
                </a:lnTo>
                <a:lnTo>
                  <a:pt x="2700" y="16272"/>
                </a:lnTo>
                <a:lnTo>
                  <a:pt x="2700" y="5328"/>
                </a:lnTo>
                <a:close/>
              </a:path>
              <a:path w="21600" h="21600">
                <a:moveTo>
                  <a:pt x="0" y="5328"/>
                </a:moveTo>
                <a:lnTo>
                  <a:pt x="0" y="16272"/>
                </a:lnTo>
                <a:lnTo>
                  <a:pt x="675" y="16272"/>
                </a:lnTo>
                <a:lnTo>
                  <a:pt x="675" y="5328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035" tIns="45519" rIns="91035" bIns="45519" anchor="ctr"/>
          <a:lstStyle/>
          <a:p>
            <a:endParaRPr lang="fr-FR" sz="3000">
              <a:solidFill>
                <a:srgbClr val="000000"/>
              </a:solidFill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pic>
        <p:nvPicPr>
          <p:cNvPr id="16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3959"/>
            <a:ext cx="1297681" cy="86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3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00808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dynamic semantics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49375" y="2177628"/>
            <a:ext cx="7540625" cy="4203700"/>
          </a:xfrm>
        </p:spPr>
        <p:txBody>
          <a:bodyPr/>
          <a:lstStyle/>
          <a:p>
            <a:r>
              <a:rPr lang="en-US" sz="2300" dirty="0" smtClean="0"/>
              <a:t>The FSM aspects are defined in the file </a:t>
            </a:r>
            <a:r>
              <a:rPr lang="en-US" sz="2300" dirty="0" err="1" smtClean="0">
                <a:latin typeface="Courier New" charset="0"/>
                <a:ea typeface="Courier New" charset="0"/>
                <a:cs typeface="Courier New" charset="0"/>
              </a:rPr>
              <a:t>tfsmAspects.xtend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/>
              <a:t>of project org.gemoc.sample.legacyfsm.fsm.k3dsa</a:t>
            </a:r>
          </a:p>
          <a:p>
            <a:r>
              <a:rPr lang="en-US" sz="2300" dirty="0" smtClean="0"/>
              <a:t>Investigate these (watch for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@Main</a:t>
            </a:r>
            <a:r>
              <a:rPr lang="en-US" sz="2300" dirty="0" smtClean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US" sz="2300" dirty="0" smtClean="0"/>
              <a:t>and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@Step</a:t>
            </a:r>
            <a:r>
              <a:rPr lang="en-US" sz="2300" dirty="0" smtClean="0"/>
              <a:t>)</a:t>
            </a:r>
          </a:p>
          <a:p>
            <a:r>
              <a:rPr lang="en-US" sz="2300" dirty="0"/>
              <a:t>Two methods are not implemented (marked ”TODO”): please implement these</a:t>
            </a:r>
          </a:p>
          <a:p>
            <a:endParaRPr lang="en-US" sz="2300" dirty="0" smtClean="0"/>
          </a:p>
        </p:txBody>
      </p:sp>
      <p:sp>
        <p:nvSpPr>
          <p:cNvPr id="7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650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Kermeta aspects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72</a:t>
            </a:fld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484784"/>
            <a:ext cx="8280000" cy="3774834"/>
          </a:xfrm>
          <a:prstGeom prst="rect">
            <a:avLst/>
          </a:prstGeom>
        </p:spPr>
      </p:pic>
      <p:sp>
        <p:nvSpPr>
          <p:cNvPr id="8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9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executable language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73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0" y="1287301"/>
            <a:ext cx="8280000" cy="4733987"/>
          </a:xfrm>
          <a:prstGeom prst="rect">
            <a:avLst/>
          </a:prstGeom>
        </p:spPr>
      </p:pic>
      <p:sp>
        <p:nvSpPr>
          <p:cNvPr id="8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05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 woven-in operations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74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9" y="1450309"/>
            <a:ext cx="8280000" cy="3484475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1349375" y="4934784"/>
            <a:ext cx="7540625" cy="144654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300" dirty="0" smtClean="0"/>
              <a:t>Check metamodel of </a:t>
            </a:r>
            <a:r>
              <a:rPr lang="en-US" sz="2300" dirty="0"/>
              <a:t>generated project </a:t>
            </a:r>
            <a:r>
              <a:rPr lang="en-US" sz="2300" dirty="0" err="1"/>
              <a:t>org.gemoc.sample.legacyfsm.xsfsm</a:t>
            </a:r>
            <a:endParaRPr lang="en-US" sz="2300" dirty="0" smtClean="0"/>
          </a:p>
        </p:txBody>
      </p:sp>
      <p:sp>
        <p:nvSpPr>
          <p:cNvPr id="9" name="Rectangle 2"/>
          <p:cNvSpPr/>
          <p:nvPr/>
        </p:nvSpPr>
        <p:spPr>
          <a:xfrm>
            <a:off x="4716016" y="3077984"/>
            <a:ext cx="1440160" cy="1215112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feld 3"/>
          <p:cNvSpPr txBox="1"/>
          <p:nvPr/>
        </p:nvSpPr>
        <p:spPr>
          <a:xfrm>
            <a:off x="6228184" y="350087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n</a:t>
            </a:r>
            <a:r>
              <a:rPr lang="en-US" smtClean="0">
                <a:solidFill>
                  <a:schemeClr val="bg2"/>
                </a:solidFill>
              </a:rPr>
              <a:t>ew operations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18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and run extended model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32FEFE3E-5266-48F6-9D02-A7873B043BC0}" type="slidenum">
              <a:rPr lang="fr-FR" smtClean="0"/>
              <a:pPr>
                <a:defRPr/>
              </a:pPr>
              <a:t>75</a:t>
            </a:fld>
            <a:endParaRPr lang="fr-FR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3" y="1450310"/>
            <a:ext cx="4208202" cy="187363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387129"/>
            <a:ext cx="5934614" cy="3224075"/>
          </a:xfrm>
          <a:prstGeom prst="rect">
            <a:avLst/>
          </a:prstGeom>
        </p:spPr>
      </p:pic>
      <p:sp>
        <p:nvSpPr>
          <p:cNvPr id="8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802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8026152" cy="1362075"/>
          </a:xfrm>
        </p:spPr>
        <p:txBody>
          <a:bodyPr/>
          <a:lstStyle/>
          <a:p>
            <a:r>
              <a:rPr lang="en-US" dirty="0" smtClean="0"/>
              <a:t>Concrete syntax extension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2.4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concrete syntax with Sirius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Another plugin for the eclipse infrastructure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Enables creating graphical editors for </a:t>
            </a:r>
            <a:r>
              <a:rPr lang="en-US" dirty="0" err="1" smtClean="0"/>
              <a:t>ECore</a:t>
            </a:r>
            <a:r>
              <a:rPr lang="en-US" dirty="0" smtClean="0"/>
              <a:t>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ZoneTexte 3"/>
          <p:cNvSpPr txBox="1"/>
          <p:nvPr/>
        </p:nvSpPr>
        <p:spPr>
          <a:xfrm>
            <a:off x="1600886" y="2880298"/>
            <a:ext cx="1732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Editors</a:t>
            </a:r>
          </a:p>
          <a:p>
            <a:pPr algn="r"/>
            <a:r>
              <a:rPr lang="en-US" sz="1100" dirty="0" smtClean="0"/>
              <a:t>(textual, graphical, …)</a:t>
            </a:r>
            <a:endParaRPr lang="en-US" sz="1100" dirty="0"/>
          </a:p>
        </p:txBody>
      </p:sp>
      <p:sp>
        <p:nvSpPr>
          <p:cNvPr id="15" name="ZoneTexte 4"/>
          <p:cNvSpPr txBox="1"/>
          <p:nvPr/>
        </p:nvSpPr>
        <p:spPr>
          <a:xfrm>
            <a:off x="1600885" y="4232202"/>
            <a:ext cx="1077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Test generators</a:t>
            </a:r>
            <a:endParaRPr lang="en-US" sz="1100" dirty="0"/>
          </a:p>
        </p:txBody>
      </p:sp>
      <p:sp>
        <p:nvSpPr>
          <p:cNvPr id="16" name="ZoneTexte 5"/>
          <p:cNvSpPr txBox="1"/>
          <p:nvPr/>
        </p:nvSpPr>
        <p:spPr>
          <a:xfrm>
            <a:off x="1750774" y="4818336"/>
            <a:ext cx="955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Simulators</a:t>
            </a:r>
            <a:endParaRPr lang="en-US" sz="1100" dirty="0"/>
          </a:p>
        </p:txBody>
      </p:sp>
      <p:sp>
        <p:nvSpPr>
          <p:cNvPr id="17" name="ZoneTexte 6"/>
          <p:cNvSpPr txBox="1"/>
          <p:nvPr/>
        </p:nvSpPr>
        <p:spPr>
          <a:xfrm>
            <a:off x="1958582" y="5375783"/>
            <a:ext cx="97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Analyzers</a:t>
            </a:r>
            <a:endParaRPr lang="en-US" sz="1100" dirty="0"/>
          </a:p>
        </p:txBody>
      </p:sp>
      <p:sp>
        <p:nvSpPr>
          <p:cNvPr id="18" name="ZoneTexte 7"/>
          <p:cNvSpPr txBox="1"/>
          <p:nvPr/>
        </p:nvSpPr>
        <p:spPr>
          <a:xfrm>
            <a:off x="2678782" y="5831686"/>
            <a:ext cx="112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Refactoring</a:t>
            </a:r>
            <a:endParaRPr lang="en-US" sz="1100" dirty="0"/>
          </a:p>
        </p:txBody>
      </p:sp>
      <p:sp>
        <p:nvSpPr>
          <p:cNvPr id="19" name="ZoneTexte 8"/>
          <p:cNvSpPr txBox="1"/>
          <p:nvPr/>
        </p:nvSpPr>
        <p:spPr>
          <a:xfrm>
            <a:off x="5499982" y="3055335"/>
            <a:ext cx="1447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Checkers</a:t>
            </a:r>
          </a:p>
          <a:p>
            <a:r>
              <a:rPr lang="en-US" sz="1100" dirty="0" smtClean="0"/>
              <a:t>(static &amp; dynamics)</a:t>
            </a:r>
            <a:endParaRPr lang="en-US" sz="1100" dirty="0"/>
          </a:p>
        </p:txBody>
      </p:sp>
      <p:sp>
        <p:nvSpPr>
          <p:cNvPr id="20" name="ZoneTexte 9"/>
          <p:cNvSpPr txBox="1"/>
          <p:nvPr/>
        </p:nvSpPr>
        <p:spPr>
          <a:xfrm>
            <a:off x="5714522" y="4439088"/>
            <a:ext cx="1018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Translators</a:t>
            </a:r>
            <a:endParaRPr lang="en-US" sz="1100" dirty="0"/>
          </a:p>
        </p:txBody>
      </p:sp>
      <p:sp>
        <p:nvSpPr>
          <p:cNvPr id="21" name="ZoneTexte 10"/>
          <p:cNvSpPr txBox="1"/>
          <p:nvPr/>
        </p:nvSpPr>
        <p:spPr>
          <a:xfrm>
            <a:off x="5976989" y="3948021"/>
            <a:ext cx="8879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Compilers</a:t>
            </a:r>
            <a:endParaRPr lang="en-US" sz="1100" dirty="0"/>
          </a:p>
        </p:txBody>
      </p:sp>
      <p:sp>
        <p:nvSpPr>
          <p:cNvPr id="22" name="ZoneTexte 11"/>
          <p:cNvSpPr txBox="1"/>
          <p:nvPr/>
        </p:nvSpPr>
        <p:spPr>
          <a:xfrm>
            <a:off x="5499982" y="5075701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Code generators</a:t>
            </a:r>
            <a:endParaRPr lang="en-US" sz="1100" dirty="0"/>
          </a:p>
        </p:txBody>
      </p:sp>
      <p:sp>
        <p:nvSpPr>
          <p:cNvPr id="23" name="ZoneTexte 12"/>
          <p:cNvSpPr txBox="1"/>
          <p:nvPr/>
        </p:nvSpPr>
        <p:spPr>
          <a:xfrm>
            <a:off x="4974043" y="5701223"/>
            <a:ext cx="648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tc.</a:t>
            </a:r>
            <a:endParaRPr lang="en-US" sz="1100" dirty="0"/>
          </a:p>
        </p:txBody>
      </p:sp>
      <p:pic>
        <p:nvPicPr>
          <p:cNvPr id="24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8782" y="2788467"/>
            <a:ext cx="3237944" cy="3043219"/>
          </a:xfrm>
          <a:prstGeom prst="rect">
            <a:avLst/>
          </a:prstGeom>
          <a:noFill/>
        </p:spPr>
      </p:pic>
      <p:sp>
        <p:nvSpPr>
          <p:cNvPr id="25" name="ZoneTexte 15"/>
          <p:cNvSpPr txBox="1"/>
          <p:nvPr/>
        </p:nvSpPr>
        <p:spPr>
          <a:xfrm>
            <a:off x="1750774" y="3699644"/>
            <a:ext cx="1136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Documentation generators</a:t>
            </a:r>
            <a:endParaRPr lang="en-US" sz="1100" dirty="0"/>
          </a:p>
        </p:txBody>
      </p:sp>
      <p:sp>
        <p:nvSpPr>
          <p:cNvPr id="26" name="Rectangle 2"/>
          <p:cNvSpPr/>
          <p:nvPr/>
        </p:nvSpPr>
        <p:spPr>
          <a:xfrm>
            <a:off x="1647890" y="2729262"/>
            <a:ext cx="1715890" cy="730908"/>
          </a:xfrm>
          <a:prstGeom prst="rect">
            <a:avLst/>
          </a:prstGeom>
          <a:noFill/>
          <a:ln w="349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for language engineers and modelers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78</a:t>
            </a:fld>
            <a:endParaRPr lang="fr-FR"/>
          </a:p>
        </p:txBody>
      </p:sp>
      <p:sp>
        <p:nvSpPr>
          <p:cNvPr id="32" name="ZoneTexte 2"/>
          <p:cNvSpPr txBox="1"/>
          <p:nvPr/>
        </p:nvSpPr>
        <p:spPr>
          <a:xfrm>
            <a:off x="791597" y="5248658"/>
            <a:ext cx="3599999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Specification environment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3" name="ZoneTexte 3"/>
          <p:cNvSpPr txBox="1"/>
          <p:nvPr/>
        </p:nvSpPr>
        <p:spPr>
          <a:xfrm>
            <a:off x="4860032" y="5248658"/>
            <a:ext cx="3599999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Runtime environment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34" name="Image 4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1597" y="1409011"/>
            <a:ext cx="3600000" cy="3828359"/>
          </a:xfrm>
          <a:prstGeom prst="rect">
            <a:avLst/>
          </a:prstGeom>
          <a:noFill/>
          <a:ln w="14400">
            <a:solidFill>
              <a:srgbClr val="666666"/>
            </a:solidFill>
            <a:prstDash val="solid"/>
            <a:round/>
          </a:ln>
        </p:spPr>
      </p:pic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4860032" y="1409011"/>
            <a:ext cx="3600000" cy="3869999"/>
            <a:chOff x="5642240" y="2003228"/>
            <a:chExt cx="2612409" cy="2808339"/>
          </a:xfrm>
        </p:grpSpPr>
        <p:pic>
          <p:nvPicPr>
            <p:cNvPr id="35" name="Image 5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2003228"/>
              <a:ext cx="2612409" cy="1263752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  <p:pic>
          <p:nvPicPr>
            <p:cNvPr id="36" name="Image 6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3364946"/>
              <a:ext cx="2612409" cy="679226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  <p:pic>
          <p:nvPicPr>
            <p:cNvPr id="37" name="Image 7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642240" y="4116013"/>
              <a:ext cx="2612409" cy="695554"/>
            </a:xfrm>
            <a:prstGeom prst="rect">
              <a:avLst/>
            </a:prstGeom>
            <a:noFill/>
            <a:ln w="14400">
              <a:solidFill>
                <a:srgbClr val="666666"/>
              </a:solidFill>
              <a:prstDash val="solid"/>
              <a:round/>
            </a:ln>
          </p:spPr>
        </p:pic>
      </p:grpSp>
      <p:sp>
        <p:nvSpPr>
          <p:cNvPr id="38" name="ZoneTexte 8"/>
          <p:cNvSpPr txBox="1"/>
          <p:nvPr/>
        </p:nvSpPr>
        <p:spPr>
          <a:xfrm>
            <a:off x="791597" y="1000186"/>
            <a:ext cx="3600000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Language engineers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9" name="ZoneTexte 9"/>
          <p:cNvSpPr txBox="1"/>
          <p:nvPr/>
        </p:nvSpPr>
        <p:spPr>
          <a:xfrm>
            <a:off x="4860032" y="1000186"/>
            <a:ext cx="3600000" cy="41259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ctr" anchorCtr="1" compatLnSpc="0">
            <a:sp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2"/>
                </a:solidFill>
                <a:latin typeface="Arial Hebrew" charset="-79"/>
                <a:ea typeface="Arial Hebrew" charset="-79"/>
                <a:cs typeface="Arial Hebrew" charset="-79"/>
              </a:rPr>
              <a:t>Modelers</a:t>
            </a:r>
            <a:endParaRPr lang="en-US" sz="2000" b="1" dirty="0">
              <a:solidFill>
                <a:schemeClr val="tx2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269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</a:t>
            </a:r>
            <a:r>
              <a:rPr lang="en-US" dirty="0"/>
              <a:t>of </a:t>
            </a:r>
            <a:r>
              <a:rPr lang="en-US" dirty="0" smtClean="0"/>
              <a:t>viewpoints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  <p:pic>
        <p:nvPicPr>
          <p:cNvPr id="7" name="Image 5" descr="2014 - Roadshow Sirius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1"/>
          <a:stretch/>
        </p:blipFill>
        <p:spPr>
          <a:xfrm>
            <a:off x="467544" y="980728"/>
            <a:ext cx="8280000" cy="51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6712"/>
            <a:ext cx="3100122" cy="31001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62" y="910178"/>
            <a:ext cx="3517446" cy="29531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Domain-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 (</a:t>
            </a:r>
            <a:r>
              <a:rPr lang="fr-FR" dirty="0" err="1" smtClean="0"/>
              <a:t>DSLs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6984775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Towards Language-Oriented Modeling </a:t>
            </a:r>
            <a:r>
              <a:rPr lang="en-US" dirty="0">
                <a:solidFill>
                  <a:srgbClr val="FFFFFF"/>
                </a:solidFill>
              </a:rPr>
              <a:t>– B. Combemale (Univ. Rennes 1) – May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8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4077072"/>
            <a:ext cx="8280920" cy="147361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Tailored for a </a:t>
            </a:r>
            <a:r>
              <a:rPr lang="en-US" b="1" dirty="0" smtClean="0"/>
              <a:t>particular</a:t>
            </a:r>
            <a:r>
              <a:rPr lang="en-US" dirty="0" smtClean="0"/>
              <a:t> kind of problem, with dedicated notations (textual or graphical), support (editor, checkers, etc.)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Promises: more « efficient » languages for resolving a set of specific problems in a domain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DSL ~ Modeling Language!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- </a:t>
            </a:r>
            <a:fld id="{CCD8A327-4A42-4F42-8894-A6F43B7F265B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  <p:pic>
        <p:nvPicPr>
          <p:cNvPr id="7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00808"/>
            <a:ext cx="3168352" cy="3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FSM concrete syntax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Define the representation of guards and actions instances for the static perspective.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sz="11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Define the rendering of variables for the run-time representation.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44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representation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94" y="1378154"/>
            <a:ext cx="5182889" cy="4519227"/>
          </a:xfrm>
          <a:prstGeom prst="rect">
            <a:avLst/>
          </a:prstGeom>
        </p:spPr>
      </p:pic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251520" y="2874929"/>
            <a:ext cx="15841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textual representation of transition guards and actions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251520" y="4157671"/>
            <a:ext cx="15841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dynamic representation </a:t>
            </a:r>
            <a:r>
              <a:rPr lang="en-US" altLang="de-DE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of variable values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 Box 49"/>
          <p:cNvSpPr txBox="1">
            <a:spLocks noChangeArrowheads="1"/>
          </p:cNvSpPr>
          <p:nvPr/>
        </p:nvSpPr>
        <p:spPr bwMode="auto">
          <a:xfrm>
            <a:off x="251520" y="1785692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stack trace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Text Box 49"/>
          <p:cNvSpPr txBox="1">
            <a:spLocks noChangeArrowheads="1"/>
          </p:cNvSpPr>
          <p:nvPr/>
        </p:nvSpPr>
        <p:spPr bwMode="auto">
          <a:xfrm>
            <a:off x="7452320" y="1742619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variable values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263246" y="5013176"/>
            <a:ext cx="1584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de-DE" sz="1000" smtClean="0">
                <a:solidFill>
                  <a:srgbClr val="0000CC"/>
                </a:solidFill>
                <a:latin typeface="Comic Sans MS" panose="030F0702030302020204" pitchFamily="66" charset="0"/>
              </a:rPr>
              <a:t>tracing</a:t>
            </a:r>
            <a:endParaRPr lang="en-US" altLang="de-DE" sz="10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Freihandform 14"/>
          <p:cNvSpPr/>
          <p:nvPr/>
        </p:nvSpPr>
        <p:spPr bwMode="auto">
          <a:xfrm>
            <a:off x="6897189" y="1881051"/>
            <a:ext cx="548640" cy="119662"/>
          </a:xfrm>
          <a:custGeom>
            <a:avLst/>
            <a:gdLst>
              <a:gd name="connsiteX0" fmla="*/ 548640 w 548640"/>
              <a:gd name="connsiteY0" fmla="*/ 0 h 119662"/>
              <a:gd name="connsiteX1" fmla="*/ 352697 w 548640"/>
              <a:gd name="connsiteY1" fmla="*/ 117566 h 119662"/>
              <a:gd name="connsiteX2" fmla="*/ 0 w 548640"/>
              <a:gd name="connsiteY2" fmla="*/ 78378 h 11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119662">
                <a:moveTo>
                  <a:pt x="548640" y="0"/>
                </a:moveTo>
                <a:cubicBezTo>
                  <a:pt x="496388" y="52251"/>
                  <a:pt x="444137" y="104503"/>
                  <a:pt x="352697" y="117566"/>
                </a:cubicBezTo>
                <a:cubicBezTo>
                  <a:pt x="261257" y="130629"/>
                  <a:pt x="0" y="78378"/>
                  <a:pt x="0" y="78378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ihandform 15"/>
          <p:cNvSpPr/>
          <p:nvPr/>
        </p:nvSpPr>
        <p:spPr bwMode="auto">
          <a:xfrm>
            <a:off x="1789611" y="1920240"/>
            <a:ext cx="235132" cy="26338"/>
          </a:xfrm>
          <a:custGeom>
            <a:avLst/>
            <a:gdLst>
              <a:gd name="connsiteX0" fmla="*/ 0 w 235132"/>
              <a:gd name="connsiteY0" fmla="*/ 0 h 26338"/>
              <a:gd name="connsiteX1" fmla="*/ 78378 w 235132"/>
              <a:gd name="connsiteY1" fmla="*/ 26126 h 26338"/>
              <a:gd name="connsiteX2" fmla="*/ 235132 w 235132"/>
              <a:gd name="connsiteY2" fmla="*/ 13063 h 2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32" h="26338">
                <a:moveTo>
                  <a:pt x="0" y="0"/>
                </a:moveTo>
                <a:cubicBezTo>
                  <a:pt x="19594" y="11974"/>
                  <a:pt x="39189" y="23949"/>
                  <a:pt x="78378" y="26126"/>
                </a:cubicBezTo>
                <a:cubicBezTo>
                  <a:pt x="117567" y="28303"/>
                  <a:pt x="235132" y="13063"/>
                  <a:pt x="235132" y="13063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ihandform 16"/>
          <p:cNvSpPr/>
          <p:nvPr/>
        </p:nvSpPr>
        <p:spPr bwMode="auto">
          <a:xfrm>
            <a:off x="1802674" y="2910919"/>
            <a:ext cx="640080" cy="224167"/>
          </a:xfrm>
          <a:custGeom>
            <a:avLst/>
            <a:gdLst>
              <a:gd name="connsiteX0" fmla="*/ 0 w 640080"/>
              <a:gd name="connsiteY0" fmla="*/ 224167 h 224167"/>
              <a:gd name="connsiteX1" fmla="*/ 378823 w 640080"/>
              <a:gd name="connsiteY1" fmla="*/ 2098 h 224167"/>
              <a:gd name="connsiteX2" fmla="*/ 640080 w 640080"/>
              <a:gd name="connsiteY2" fmla="*/ 106601 h 22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" h="224167">
                <a:moveTo>
                  <a:pt x="0" y="224167"/>
                </a:moveTo>
                <a:cubicBezTo>
                  <a:pt x="136071" y="122929"/>
                  <a:pt x="272143" y="21692"/>
                  <a:pt x="378823" y="2098"/>
                </a:cubicBezTo>
                <a:cubicBezTo>
                  <a:pt x="485503" y="-17496"/>
                  <a:pt x="640080" y="106601"/>
                  <a:pt x="640080" y="106601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ihandform 17"/>
          <p:cNvSpPr/>
          <p:nvPr/>
        </p:nvSpPr>
        <p:spPr bwMode="auto">
          <a:xfrm>
            <a:off x="1802674" y="4127863"/>
            <a:ext cx="1541417" cy="253876"/>
          </a:xfrm>
          <a:custGeom>
            <a:avLst/>
            <a:gdLst>
              <a:gd name="connsiteX0" fmla="*/ 0 w 1541417"/>
              <a:gd name="connsiteY0" fmla="*/ 222068 h 253876"/>
              <a:gd name="connsiteX1" fmla="*/ 600892 w 1541417"/>
              <a:gd name="connsiteY1" fmla="*/ 235131 h 253876"/>
              <a:gd name="connsiteX2" fmla="*/ 1541417 w 1541417"/>
              <a:gd name="connsiteY2" fmla="*/ 0 h 25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1417" h="253876">
                <a:moveTo>
                  <a:pt x="0" y="222068"/>
                </a:moveTo>
                <a:cubicBezTo>
                  <a:pt x="171994" y="247105"/>
                  <a:pt x="343989" y="272142"/>
                  <a:pt x="600892" y="235131"/>
                </a:cubicBezTo>
                <a:cubicBezTo>
                  <a:pt x="857795" y="198120"/>
                  <a:pt x="1541417" y="0"/>
                  <a:pt x="1541417" y="0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ihandform 18"/>
          <p:cNvSpPr/>
          <p:nvPr/>
        </p:nvSpPr>
        <p:spPr bwMode="auto">
          <a:xfrm>
            <a:off x="1802674" y="5120428"/>
            <a:ext cx="182880" cy="26338"/>
          </a:xfrm>
          <a:custGeom>
            <a:avLst/>
            <a:gdLst>
              <a:gd name="connsiteX0" fmla="*/ 0 w 182880"/>
              <a:gd name="connsiteY0" fmla="*/ 26338 h 26338"/>
              <a:gd name="connsiteX1" fmla="*/ 52252 w 182880"/>
              <a:gd name="connsiteY1" fmla="*/ 212 h 26338"/>
              <a:gd name="connsiteX2" fmla="*/ 182880 w 182880"/>
              <a:gd name="connsiteY2" fmla="*/ 13275 h 2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26338">
                <a:moveTo>
                  <a:pt x="0" y="26338"/>
                </a:moveTo>
                <a:cubicBezTo>
                  <a:pt x="10886" y="14363"/>
                  <a:pt x="21772" y="2389"/>
                  <a:pt x="52252" y="212"/>
                </a:cubicBezTo>
                <a:cubicBezTo>
                  <a:pt x="82732" y="-1965"/>
                  <a:pt x="182880" y="13275"/>
                  <a:pt x="182880" y="13275"/>
                </a:cubicBezTo>
              </a:path>
            </a:pathLst>
          </a:custGeom>
          <a:noFill/>
          <a:ln w="9525" cap="rnd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4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the different perspectives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32FEFE3E-5266-48F6-9D02-A7873B043BC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73" y="1438989"/>
            <a:ext cx="7123558" cy="4451048"/>
          </a:xfrm>
          <a:prstGeom prst="rect">
            <a:avLst/>
          </a:prstGeom>
        </p:spPr>
      </p:pic>
      <p:sp>
        <p:nvSpPr>
          <p:cNvPr id="8" name="Rechteck 6"/>
          <p:cNvSpPr/>
          <p:nvPr/>
        </p:nvSpPr>
        <p:spPr>
          <a:xfrm>
            <a:off x="3131840" y="6011996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(see </a:t>
            </a:r>
            <a:r>
              <a:rPr lang="en-US" u="sng" dirty="0" smtClean="0">
                <a:solidFill>
                  <a:schemeClr val="bg2"/>
                </a:solidFill>
              </a:rPr>
              <a:t>https</a:t>
            </a:r>
            <a:r>
              <a:rPr lang="en-US" u="sng" dirty="0">
                <a:solidFill>
                  <a:schemeClr val="bg2"/>
                </a:solidFill>
              </a:rPr>
              <a:t>://</a:t>
            </a:r>
            <a:r>
              <a:rPr lang="en-US" u="sng" dirty="0" err="1" smtClean="0">
                <a:solidFill>
                  <a:schemeClr val="bg2"/>
                </a:solidFill>
              </a:rPr>
              <a:t>github.com</a:t>
            </a:r>
            <a:r>
              <a:rPr lang="en-US" u="sng" dirty="0" smtClean="0">
                <a:solidFill>
                  <a:schemeClr val="bg2"/>
                </a:solidFill>
              </a:rPr>
              <a:t>/</a:t>
            </a:r>
            <a:r>
              <a:rPr lang="en-US" u="sng" dirty="0" err="1" smtClean="0">
                <a:solidFill>
                  <a:schemeClr val="bg2"/>
                </a:solidFill>
              </a:rPr>
              <a:t>gemoc</a:t>
            </a:r>
            <a:r>
              <a:rPr lang="en-US" u="sng" dirty="0" smtClean="0">
                <a:solidFill>
                  <a:schemeClr val="bg2"/>
                </a:solidFill>
              </a:rPr>
              <a:t>/MODELS2017Tutorial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76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 and Discussion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Reifying c</a:t>
            </a:r>
            <a:r>
              <a:rPr lang="en-US" dirty="0" smtClean="0"/>
              <a:t>oncurrency in executable DSLs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85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196752"/>
            <a:ext cx="8496944" cy="48965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/>
              <a:t>Concurrency </a:t>
            </a:r>
            <a:r>
              <a:rPr lang="en-US" dirty="0" smtClean="0"/>
              <a:t>remains </a:t>
            </a:r>
            <a:r>
              <a:rPr lang="en-US" dirty="0"/>
              <a:t>implicit and ad-</a:t>
            </a:r>
            <a:r>
              <a:rPr lang="en-US" dirty="0" smtClean="0"/>
              <a:t>hoc in language design and implementation: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/>
              <a:t>Design: implicitly inherited from the </a:t>
            </a:r>
            <a:r>
              <a:rPr lang="en-US" sz="1800" dirty="0" smtClean="0"/>
              <a:t>meta-language </a:t>
            </a:r>
            <a:r>
              <a:rPr lang="en-US" sz="1800" dirty="0"/>
              <a:t>used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/>
              <a:t>Implementation: mostly embedded in the underlying execution environment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3200" dirty="0" smtClean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lack of an explicit concurrency </a:t>
            </a:r>
            <a:r>
              <a:rPr lang="en-US" dirty="0" smtClean="0"/>
              <a:t>specification in language design prevents: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leveraging </a:t>
            </a:r>
            <a:r>
              <a:rPr lang="en-US" sz="1800" dirty="0"/>
              <a:t>the concurrency concern of a particular domain or platform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a </a:t>
            </a:r>
            <a:r>
              <a:rPr lang="en-US" sz="1800" dirty="0"/>
              <a:t>complete understanding of the behavioral semantics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effective </a:t>
            </a:r>
            <a:r>
              <a:rPr lang="en-US" sz="1800" dirty="0"/>
              <a:t>concurrency-aware analysis techniques</a:t>
            </a:r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effective </a:t>
            </a:r>
            <a:r>
              <a:rPr lang="en-US" sz="1800" dirty="0"/>
              <a:t>techniques for producing semantic </a:t>
            </a:r>
            <a:r>
              <a:rPr lang="en-US" sz="1800" dirty="0" smtClean="0"/>
              <a:t>variants</a:t>
            </a:r>
            <a:endParaRPr lang="en-US" sz="1800" dirty="0"/>
          </a:p>
          <a:p>
            <a:pPr marL="1076212" lvl="2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800" dirty="0" smtClean="0"/>
              <a:t>analysis </a:t>
            </a:r>
            <a:r>
              <a:rPr lang="en-US" sz="1800" dirty="0"/>
              <a:t>of the deployment on </a:t>
            </a:r>
            <a:r>
              <a:rPr lang="en-US" sz="1800" dirty="0" smtClean="0"/>
              <a:t>parallel architectures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528" y="6309320"/>
            <a:ext cx="936104" cy="5486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6346891"/>
            <a:ext cx="1054594" cy="479359"/>
          </a:xfrm>
          <a:prstGeom prst="rect">
            <a:avLst/>
          </a:prstGeom>
        </p:spPr>
      </p:pic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Reifying the concurrency concern into </a:t>
            </a:r>
            <a:r>
              <a:rPr lang="en-US" i="1" dirty="0" err="1">
                <a:solidFill>
                  <a:srgbClr val="FFFFFF"/>
                </a:solidFill>
              </a:rPr>
              <a:t>xDSML</a:t>
            </a:r>
            <a:r>
              <a:rPr lang="en-US" i="1" dirty="0">
                <a:solidFill>
                  <a:srgbClr val="FFFFFF"/>
                </a:solidFill>
              </a:rPr>
              <a:t> specifications </a:t>
            </a:r>
            <a:r>
              <a:rPr lang="en-US" dirty="0">
                <a:solidFill>
                  <a:srgbClr val="FFFFFF"/>
                </a:solidFill>
              </a:rPr>
              <a:t>– GEMOC Workshop (Mar., 2016)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4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86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91" y="1052376"/>
            <a:ext cx="7969017" cy="4886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ZoneTexte 11"/>
          <p:cNvSpPr txBox="1"/>
          <p:nvPr/>
        </p:nvSpPr>
        <p:spPr>
          <a:xfrm>
            <a:off x="2149964" y="6011996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FF0000"/>
                </a:solidFill>
                <a:cs typeface="Arial"/>
              </a:rPr>
              <a:t>https://</a:t>
            </a:r>
            <a:r>
              <a:rPr lang="fr-FR" u="sng" dirty="0" err="1">
                <a:solidFill>
                  <a:srgbClr val="FF0000"/>
                </a:solidFill>
                <a:cs typeface="Arial"/>
              </a:rPr>
              <a:t>github.com</a:t>
            </a:r>
            <a:r>
              <a:rPr lang="fr-FR" u="sng" dirty="0">
                <a:solidFill>
                  <a:srgbClr val="FF0000"/>
                </a:solidFill>
                <a:cs typeface="Arial"/>
              </a:rPr>
              <a:t>/</a:t>
            </a:r>
            <a:r>
              <a:rPr lang="fr-FR" u="sng" dirty="0" err="1">
                <a:solidFill>
                  <a:srgbClr val="FF0000"/>
                </a:solidFill>
                <a:cs typeface="Arial"/>
              </a:rPr>
              <a:t>gemoc</a:t>
            </a:r>
            <a:r>
              <a:rPr lang="fr-FR" u="sng" dirty="0">
                <a:solidFill>
                  <a:srgbClr val="FF0000"/>
                </a:solidFill>
                <a:cs typeface="Arial"/>
              </a:rPr>
              <a:t>/</a:t>
            </a:r>
            <a:r>
              <a:rPr lang="fr-FR" u="sng" dirty="0" err="1">
                <a:solidFill>
                  <a:srgbClr val="FF0000"/>
                </a:solidFill>
                <a:cs typeface="Arial"/>
              </a:rPr>
              <a:t>activitydiagram</a:t>
            </a:r>
            <a:endParaRPr lang="fr-FR" u="sng" dirty="0">
              <a:solidFill>
                <a:srgbClr val="FF0000"/>
              </a:solidFill>
              <a:cs typeface="Arial"/>
            </a:endParaRPr>
          </a:p>
        </p:txBody>
      </p:sp>
      <p:pic>
        <p:nvPicPr>
          <p:cNvPr id="3" name="Image 2" descr="Snip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543056"/>
            <a:ext cx="2592288" cy="2153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23528" y="6309320"/>
            <a:ext cx="936104" cy="5486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6346891"/>
            <a:ext cx="1054594" cy="479359"/>
          </a:xfrm>
          <a:prstGeom prst="rect">
            <a:avLst/>
          </a:prstGeom>
        </p:spPr>
      </p:pic>
      <p:sp>
        <p:nvSpPr>
          <p:cNvPr id="13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Reifying the concurrency concern into </a:t>
            </a:r>
            <a:r>
              <a:rPr lang="en-US" i="1" dirty="0" err="1">
                <a:solidFill>
                  <a:srgbClr val="FFFFFF"/>
                </a:solidFill>
              </a:rPr>
              <a:t>xDSML</a:t>
            </a:r>
            <a:r>
              <a:rPr lang="en-US" i="1" dirty="0">
                <a:solidFill>
                  <a:srgbClr val="FFFFFF"/>
                </a:solidFill>
              </a:rPr>
              <a:t> specifications </a:t>
            </a:r>
            <a:r>
              <a:rPr lang="en-US" dirty="0">
                <a:solidFill>
                  <a:srgbClr val="FFFFFF"/>
                </a:solidFill>
              </a:rPr>
              <a:t>– GEMOC Workshop (Mar., 2016)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 debugger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semantic </a:t>
            </a:r>
            <a:r>
              <a:rPr lang="en-US" dirty="0"/>
              <a:t>v</a:t>
            </a:r>
            <a:r>
              <a:rPr lang="en-US" dirty="0" smtClean="0"/>
              <a:t>ariation </a:t>
            </a:r>
            <a:r>
              <a:rPr lang="en-US" dirty="0"/>
              <a:t>p</a:t>
            </a:r>
            <a:r>
              <a:rPr lang="en-US" dirty="0" smtClean="0"/>
              <a:t>oints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87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pic>
        <p:nvPicPr>
          <p:cNvPr id="17" name="Image 16" descr="Capture d’écran 2012-06-15 à 11.53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07"/>
          <a:stretch/>
        </p:blipFill>
        <p:spPr>
          <a:xfrm>
            <a:off x="35496" y="3224154"/>
            <a:ext cx="9217024" cy="2076318"/>
          </a:xfrm>
          <a:prstGeom prst="rect">
            <a:avLst/>
          </a:prstGeom>
        </p:spPr>
      </p:pic>
      <p:pic>
        <p:nvPicPr>
          <p:cNvPr id="18" name="Image 17" descr="Capture d’écran 2012-06-15 à 12.0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08720"/>
            <a:ext cx="6818103" cy="1840671"/>
          </a:xfrm>
          <a:prstGeom prst="rect">
            <a:avLst/>
          </a:prstGeom>
        </p:spPr>
      </p:pic>
      <p:sp>
        <p:nvSpPr>
          <p:cNvPr id="19" name="Flèche vers la droite 18"/>
          <p:cNvSpPr/>
          <p:nvPr/>
        </p:nvSpPr>
        <p:spPr>
          <a:xfrm rot="6405206">
            <a:off x="3833297" y="2809316"/>
            <a:ext cx="858102" cy="4232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fr-FR" sz="1700">
              <a:solidFill>
                <a:srgbClr val="FFFFFF"/>
              </a:solidFill>
              <a:latin typeface="Garamond"/>
              <a:ea typeface="ＭＳ Ｐゴシック"/>
              <a:cs typeface="Arial"/>
            </a:endParaRPr>
          </a:p>
        </p:txBody>
      </p:sp>
      <p:sp>
        <p:nvSpPr>
          <p:cNvPr id="20" name="Flèche vers la droite 19"/>
          <p:cNvSpPr/>
          <p:nvPr/>
        </p:nvSpPr>
        <p:spPr>
          <a:xfrm rot="4044640">
            <a:off x="4794006" y="2795389"/>
            <a:ext cx="858102" cy="4044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fr-FR" sz="1700">
              <a:solidFill>
                <a:srgbClr val="FFFFFF"/>
              </a:solidFill>
              <a:latin typeface="Garamond"/>
              <a:ea typeface="ＭＳ Ｐゴシック"/>
              <a:cs typeface="Arial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7544" y="5373216"/>
            <a:ext cx="8446912" cy="5232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Florent </a:t>
            </a:r>
            <a:r>
              <a:rPr lang="fr-FR" sz="1400" dirty="0" err="1">
                <a:solidFill>
                  <a:srgbClr val="000000"/>
                </a:solidFill>
              </a:rPr>
              <a:t>Latombe</a:t>
            </a:r>
            <a:r>
              <a:rPr lang="fr-FR" sz="1400" dirty="0">
                <a:solidFill>
                  <a:srgbClr val="000000"/>
                </a:solidFill>
              </a:rPr>
              <a:t>, Xavier </a:t>
            </a:r>
            <a:r>
              <a:rPr lang="fr-FR" sz="1400" dirty="0" err="1">
                <a:solidFill>
                  <a:srgbClr val="000000"/>
                </a:solidFill>
              </a:rPr>
              <a:t>Crégut</a:t>
            </a:r>
            <a:r>
              <a:rPr lang="fr-FR" sz="1400" dirty="0">
                <a:solidFill>
                  <a:srgbClr val="000000"/>
                </a:solidFill>
              </a:rPr>
              <a:t>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Marc </a:t>
            </a:r>
            <a:r>
              <a:rPr lang="fr-FR" sz="1400" dirty="0" err="1">
                <a:solidFill>
                  <a:srgbClr val="000000"/>
                </a:solidFill>
              </a:rPr>
              <a:t>Pantel</a:t>
            </a:r>
            <a:r>
              <a:rPr lang="fr-FR" sz="1400" dirty="0">
                <a:solidFill>
                  <a:srgbClr val="000000"/>
                </a:solidFill>
              </a:rPr>
              <a:t>, Benoit Combemale, "</a:t>
            </a:r>
            <a:r>
              <a:rPr lang="fr-FR" sz="1400" dirty="0" err="1">
                <a:solidFill>
                  <a:srgbClr val="000000"/>
                </a:solidFill>
              </a:rPr>
              <a:t>Coping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with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Semantic</a:t>
            </a:r>
            <a:r>
              <a:rPr lang="fr-FR" sz="1400" dirty="0">
                <a:solidFill>
                  <a:srgbClr val="000000"/>
                </a:solidFill>
              </a:rPr>
              <a:t> Variation Points in Domain-</a:t>
            </a:r>
            <a:r>
              <a:rPr lang="fr-FR" sz="1400" dirty="0" err="1">
                <a:solidFill>
                  <a:srgbClr val="000000"/>
                </a:solidFill>
              </a:rPr>
              <a:t>Specific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Modeling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Languages</a:t>
            </a:r>
            <a:r>
              <a:rPr lang="fr-FR" sz="1400" dirty="0">
                <a:solidFill>
                  <a:srgbClr val="000000"/>
                </a:solidFill>
              </a:rPr>
              <a:t>", In </a:t>
            </a:r>
            <a:r>
              <a:rPr lang="fr-FR" sz="1400" dirty="0" err="1" smtClean="0">
                <a:solidFill>
                  <a:srgbClr val="000000"/>
                </a:solidFill>
              </a:rPr>
              <a:t>EXE@MoDELS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lang="fr-FR" sz="1400" dirty="0">
                <a:solidFill>
                  <a:srgbClr val="000000"/>
                </a:solidFill>
              </a:rPr>
              <a:t>2015.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3528" y="6309320"/>
            <a:ext cx="936104" cy="54868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6346891"/>
            <a:ext cx="1054594" cy="479359"/>
          </a:xfrm>
          <a:prstGeom prst="rect">
            <a:avLst/>
          </a:prstGeom>
        </p:spPr>
      </p:pic>
      <p:sp>
        <p:nvSpPr>
          <p:cNvPr id="14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Reifying the concurrency concern into </a:t>
            </a:r>
            <a:r>
              <a:rPr lang="en-US" i="1" dirty="0" err="1">
                <a:solidFill>
                  <a:srgbClr val="FFFFFF"/>
                </a:solidFill>
              </a:rPr>
              <a:t>xDSML</a:t>
            </a:r>
            <a:r>
              <a:rPr lang="en-US" i="1" dirty="0">
                <a:solidFill>
                  <a:srgbClr val="FFFFFF"/>
                </a:solidFill>
              </a:rPr>
              <a:t> specifications </a:t>
            </a:r>
            <a:r>
              <a:rPr lang="en-US" dirty="0">
                <a:solidFill>
                  <a:srgbClr val="FFFFFF"/>
                </a:solidFill>
              </a:rPr>
              <a:t>– GEMOC Workshop (Mar., 2016)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9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the sequential approach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3" y="1301750"/>
            <a:ext cx="7632700" cy="4686300"/>
          </a:xfrm>
        </p:spPr>
      </p:pic>
    </p:spTree>
    <p:extLst>
      <p:ext uri="{BB962C8B-B14F-4D97-AF65-F5344CB8AC3E}">
        <p14:creationId xmlns:p14="http://schemas.microsoft.com/office/powerpoint/2010/main" val="88736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 management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2" y="1484784"/>
            <a:ext cx="8280400" cy="4145832"/>
          </a:xfrm>
        </p:spPr>
      </p:pic>
      <p:sp>
        <p:nvSpPr>
          <p:cNvPr id="7" name="Rectangle à coins arrondis 6"/>
          <p:cNvSpPr/>
          <p:nvPr/>
        </p:nvSpPr>
        <p:spPr>
          <a:xfrm>
            <a:off x="1691680" y="2780928"/>
            <a:ext cx="1872208" cy="108012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2627784" y="4293096"/>
            <a:ext cx="1080120" cy="100811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979712" y="1443408"/>
            <a:ext cx="1080120" cy="100811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237626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+mj-lt"/>
                <a:cs typeface="Apple Chancery"/>
              </a:rPr>
              <a:t>« </a:t>
            </a:r>
            <a:r>
              <a:rPr lang="fr-FR" sz="2400" dirty="0" err="1">
                <a:latin typeface="+mj-lt"/>
                <a:cs typeface="Apple Chancery"/>
              </a:rPr>
              <a:t>Another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lesson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we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should</a:t>
            </a:r>
            <a:r>
              <a:rPr lang="fr-FR" sz="2400" dirty="0">
                <a:latin typeface="+mj-lt"/>
                <a:cs typeface="Apple Chancery"/>
              </a:rPr>
              <a:t> have </a:t>
            </a:r>
            <a:r>
              <a:rPr lang="fr-FR" sz="2400" dirty="0" err="1">
                <a:latin typeface="+mj-lt"/>
                <a:cs typeface="Apple Chancery"/>
              </a:rPr>
              <a:t>learned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from</a:t>
            </a:r>
            <a:r>
              <a:rPr lang="fr-FR" sz="2400" dirty="0">
                <a:latin typeface="+mj-lt"/>
                <a:cs typeface="Apple Chancery"/>
              </a:rPr>
              <a:t> the </a:t>
            </a:r>
            <a:r>
              <a:rPr lang="fr-FR" sz="2400" dirty="0" err="1">
                <a:latin typeface="+mj-lt"/>
                <a:cs typeface="Apple Chancery"/>
              </a:rPr>
              <a:t>recent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past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is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that</a:t>
            </a:r>
            <a:r>
              <a:rPr lang="fr-FR" sz="2400" dirty="0">
                <a:latin typeface="+mj-lt"/>
                <a:cs typeface="Apple Chancery"/>
              </a:rPr>
              <a:t> the </a:t>
            </a:r>
            <a:r>
              <a:rPr lang="fr-FR" sz="2400" dirty="0" err="1">
                <a:latin typeface="+mj-lt"/>
                <a:cs typeface="Apple Chancery"/>
              </a:rPr>
              <a:t>development</a:t>
            </a:r>
            <a:r>
              <a:rPr lang="fr-FR" sz="2400" dirty="0">
                <a:latin typeface="+mj-lt"/>
                <a:cs typeface="Apple Chancery"/>
              </a:rPr>
              <a:t> of '</a:t>
            </a:r>
            <a:r>
              <a:rPr lang="fr-FR" sz="2400" dirty="0" err="1">
                <a:latin typeface="+mj-lt"/>
                <a:cs typeface="Apple Chancery"/>
              </a:rPr>
              <a:t>richer</a:t>
            </a:r>
            <a:r>
              <a:rPr lang="fr-FR" sz="2400" dirty="0">
                <a:latin typeface="+mj-lt"/>
                <a:cs typeface="Apple Chancery"/>
              </a:rPr>
              <a:t>' or 'more </a:t>
            </a:r>
            <a:r>
              <a:rPr lang="fr-FR" sz="2400" dirty="0" err="1">
                <a:latin typeface="+mj-lt"/>
                <a:cs typeface="Apple Chancery"/>
              </a:rPr>
              <a:t>powerful</a:t>
            </a:r>
            <a:r>
              <a:rPr lang="fr-FR" sz="2400" dirty="0">
                <a:latin typeface="+mj-lt"/>
                <a:cs typeface="Apple Chancery"/>
              </a:rPr>
              <a:t>' </a:t>
            </a:r>
            <a:r>
              <a:rPr lang="fr-FR" sz="2400" dirty="0" err="1">
                <a:latin typeface="+mj-lt"/>
                <a:cs typeface="Apple Chancery"/>
              </a:rPr>
              <a:t>programming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languages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was</a:t>
            </a:r>
            <a:r>
              <a:rPr lang="fr-FR" sz="2400" dirty="0">
                <a:latin typeface="+mj-lt"/>
                <a:cs typeface="Apple Chancery"/>
              </a:rPr>
              <a:t> a </a:t>
            </a:r>
            <a:r>
              <a:rPr lang="fr-FR" sz="2400" dirty="0" err="1">
                <a:latin typeface="+mj-lt"/>
                <a:cs typeface="Apple Chancery"/>
              </a:rPr>
              <a:t>mistake</a:t>
            </a:r>
            <a:r>
              <a:rPr lang="fr-FR" sz="2400" dirty="0">
                <a:latin typeface="+mj-lt"/>
                <a:cs typeface="Apple Chancery"/>
              </a:rPr>
              <a:t> in the </a:t>
            </a:r>
            <a:r>
              <a:rPr lang="fr-FR" sz="2400" dirty="0" err="1">
                <a:latin typeface="+mj-lt"/>
                <a:cs typeface="Apple Chancery"/>
              </a:rPr>
              <a:t>sense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that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these</a:t>
            </a:r>
            <a:r>
              <a:rPr lang="fr-FR" sz="2400" dirty="0">
                <a:latin typeface="+mj-lt"/>
                <a:cs typeface="Apple Chancery"/>
              </a:rPr>
              <a:t> baroque </a:t>
            </a:r>
            <a:r>
              <a:rPr lang="fr-FR" sz="2400" dirty="0" err="1">
                <a:latin typeface="+mj-lt"/>
                <a:cs typeface="Apple Chancery"/>
              </a:rPr>
              <a:t>monstrosities</a:t>
            </a:r>
            <a:r>
              <a:rPr lang="fr-FR" sz="2400" dirty="0">
                <a:latin typeface="+mj-lt"/>
                <a:cs typeface="Apple Chancery"/>
              </a:rPr>
              <a:t>, </a:t>
            </a:r>
            <a:r>
              <a:rPr lang="fr-FR" sz="2400" dirty="0" err="1">
                <a:latin typeface="+mj-lt"/>
                <a:cs typeface="Apple Chancery"/>
              </a:rPr>
              <a:t>these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conglomerations</a:t>
            </a:r>
            <a:r>
              <a:rPr lang="fr-FR" sz="2400" dirty="0">
                <a:latin typeface="+mj-lt"/>
                <a:cs typeface="Apple Chancery"/>
              </a:rPr>
              <a:t> of idiosyncrasies, are </a:t>
            </a:r>
            <a:r>
              <a:rPr lang="fr-FR" sz="2400" dirty="0" err="1">
                <a:latin typeface="+mj-lt"/>
                <a:cs typeface="Apple Chancery"/>
              </a:rPr>
              <a:t>really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unmanageable</a:t>
            </a:r>
            <a:r>
              <a:rPr lang="fr-FR" sz="2400" dirty="0">
                <a:latin typeface="+mj-lt"/>
                <a:cs typeface="Apple Chancery"/>
              </a:rPr>
              <a:t>, </a:t>
            </a:r>
            <a:r>
              <a:rPr lang="fr-FR" sz="2400" dirty="0" err="1">
                <a:latin typeface="+mj-lt"/>
                <a:cs typeface="Apple Chancery"/>
              </a:rPr>
              <a:t>both</a:t>
            </a:r>
            <a:r>
              <a:rPr lang="fr-FR" sz="2400" dirty="0">
                <a:latin typeface="+mj-lt"/>
                <a:cs typeface="Apple Chancery"/>
              </a:rPr>
              <a:t> </a:t>
            </a:r>
            <a:r>
              <a:rPr lang="fr-FR" sz="2400" dirty="0" err="1">
                <a:latin typeface="+mj-lt"/>
                <a:cs typeface="Apple Chancery"/>
              </a:rPr>
              <a:t>mechanically</a:t>
            </a:r>
            <a:r>
              <a:rPr lang="fr-FR" sz="2400" dirty="0">
                <a:latin typeface="+mj-lt"/>
                <a:cs typeface="Apple Chancery"/>
              </a:rPr>
              <a:t> and </a:t>
            </a:r>
            <a:r>
              <a:rPr lang="fr-FR" sz="2400" dirty="0" err="1">
                <a:latin typeface="+mj-lt"/>
                <a:cs typeface="Apple Chancery"/>
              </a:rPr>
              <a:t>mentally</a:t>
            </a:r>
            <a:r>
              <a:rPr lang="fr-FR" sz="2400" dirty="0">
                <a:latin typeface="+mj-lt"/>
                <a:cs typeface="Apple Chancery"/>
              </a:rPr>
              <a:t>. </a:t>
            </a:r>
            <a:endParaRPr lang="fr-FR" sz="2400" dirty="0" smtClean="0">
              <a:latin typeface="+mj-lt"/>
              <a:cs typeface="Apple Chancery"/>
            </a:endParaRPr>
          </a:p>
          <a:p>
            <a:pPr marL="0" indent="0">
              <a:buNone/>
            </a:pPr>
            <a:endParaRPr lang="fr-FR" sz="2800" dirty="0" smtClean="0">
              <a:latin typeface="+mj-lt"/>
              <a:cs typeface="Apple Chancery"/>
            </a:endParaRPr>
          </a:p>
          <a:p>
            <a:pPr marL="0" indent="0">
              <a:buNone/>
            </a:pPr>
            <a:endParaRPr lang="fr-FR" b="1" dirty="0" smtClean="0">
              <a:latin typeface="+mj-lt"/>
              <a:cs typeface="Apple Chancery"/>
            </a:endParaRPr>
          </a:p>
          <a:p>
            <a:pPr marL="0" indent="0">
              <a:buNone/>
            </a:pPr>
            <a:r>
              <a:rPr lang="fr-FR" b="1" dirty="0" smtClean="0">
                <a:latin typeface="+mj-lt"/>
                <a:cs typeface="Apple Chancery"/>
              </a:rPr>
              <a:t>I </a:t>
            </a:r>
            <a:r>
              <a:rPr lang="fr-FR" b="1" dirty="0" err="1">
                <a:latin typeface="+mj-lt"/>
                <a:cs typeface="Apple Chancery"/>
              </a:rPr>
              <a:t>see</a:t>
            </a:r>
            <a:r>
              <a:rPr lang="fr-FR" b="1" dirty="0">
                <a:latin typeface="+mj-lt"/>
                <a:cs typeface="Apple Chancery"/>
              </a:rPr>
              <a:t> a </a:t>
            </a:r>
            <a:r>
              <a:rPr lang="fr-FR" b="1" dirty="0" err="1">
                <a:latin typeface="+mj-lt"/>
                <a:cs typeface="Apple Chancery"/>
              </a:rPr>
              <a:t>great</a:t>
            </a:r>
            <a:r>
              <a:rPr lang="fr-FR" b="1" dirty="0">
                <a:latin typeface="+mj-lt"/>
                <a:cs typeface="Apple Chancery"/>
              </a:rPr>
              <a:t> future for </a:t>
            </a:r>
            <a:r>
              <a:rPr lang="fr-FR" b="1" dirty="0" err="1">
                <a:latin typeface="+mj-lt"/>
                <a:cs typeface="Apple Chancery"/>
              </a:rPr>
              <a:t>very</a:t>
            </a:r>
            <a:r>
              <a:rPr lang="fr-FR" b="1" dirty="0">
                <a:latin typeface="+mj-lt"/>
                <a:cs typeface="Apple Chancery"/>
              </a:rPr>
              <a:t> </a:t>
            </a:r>
            <a:r>
              <a:rPr lang="fr-FR" b="1" dirty="0" err="1">
                <a:latin typeface="+mj-lt"/>
                <a:cs typeface="Apple Chancery"/>
              </a:rPr>
              <a:t>systematic</a:t>
            </a:r>
            <a:r>
              <a:rPr lang="fr-FR" b="1" dirty="0">
                <a:latin typeface="+mj-lt"/>
                <a:cs typeface="Apple Chancery"/>
              </a:rPr>
              <a:t> and </a:t>
            </a:r>
            <a:r>
              <a:rPr lang="fr-FR" b="1" dirty="0" err="1">
                <a:latin typeface="+mj-lt"/>
                <a:cs typeface="Apple Chancery"/>
              </a:rPr>
              <a:t>very</a:t>
            </a:r>
            <a:r>
              <a:rPr lang="fr-FR" b="1" dirty="0">
                <a:latin typeface="+mj-lt"/>
                <a:cs typeface="Apple Chancery"/>
              </a:rPr>
              <a:t> </a:t>
            </a:r>
            <a:r>
              <a:rPr lang="fr-FR" b="1" dirty="0" err="1">
                <a:latin typeface="+mj-lt"/>
                <a:cs typeface="Apple Chancery"/>
              </a:rPr>
              <a:t>modest</a:t>
            </a:r>
            <a:r>
              <a:rPr lang="fr-FR" b="1" dirty="0">
                <a:latin typeface="+mj-lt"/>
                <a:cs typeface="Apple Chancery"/>
              </a:rPr>
              <a:t> </a:t>
            </a:r>
            <a:r>
              <a:rPr lang="fr-FR" b="1" dirty="0" err="1">
                <a:latin typeface="+mj-lt"/>
                <a:cs typeface="Apple Chancery"/>
              </a:rPr>
              <a:t>programming</a:t>
            </a:r>
            <a:r>
              <a:rPr lang="fr-FR" b="1" dirty="0">
                <a:latin typeface="+mj-lt"/>
                <a:cs typeface="Apple Chancery"/>
              </a:rPr>
              <a:t> </a:t>
            </a:r>
            <a:r>
              <a:rPr lang="fr-FR" b="1" dirty="0" err="1">
                <a:latin typeface="+mj-lt"/>
                <a:cs typeface="Apple Chancery"/>
              </a:rPr>
              <a:t>languages</a:t>
            </a:r>
            <a:r>
              <a:rPr lang="fr-FR" sz="2800" dirty="0" smtClean="0">
                <a:latin typeface="+mj-lt"/>
                <a:cs typeface="Apple Chancery"/>
              </a:rPr>
              <a:t> »</a:t>
            </a:r>
            <a:endParaRPr lang="fr-FR" sz="2800" dirty="0">
              <a:latin typeface="+mj-lt"/>
              <a:cs typeface="Apple Chancery"/>
            </a:endParaRPr>
          </a:p>
          <a:p>
            <a:pPr marL="0" indent="0">
              <a:buNone/>
            </a:pPr>
            <a:endParaRPr lang="fr-FR" sz="1800" b="1" dirty="0" smtClean="0"/>
          </a:p>
          <a:p>
            <a:pPr marL="0" indent="0">
              <a:buNone/>
            </a:pPr>
            <a:endParaRPr lang="fr-FR" sz="1800" b="1" dirty="0"/>
          </a:p>
          <a:p>
            <a:pPr marL="0" indent="0">
              <a:buNone/>
            </a:pPr>
            <a:endParaRPr lang="fr-FR" sz="1800" b="1" dirty="0" smtClean="0"/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r>
              <a:rPr lang="fr-FR" sz="2800" dirty="0" smtClean="0"/>
              <a:t>ACM </a:t>
            </a:r>
            <a:r>
              <a:rPr lang="fr-FR" sz="2800" dirty="0"/>
              <a:t>Turing </a:t>
            </a:r>
            <a:r>
              <a:rPr lang="fr-FR" sz="2800" dirty="0" smtClean="0"/>
              <a:t>Lecture, « The </a:t>
            </a:r>
            <a:r>
              <a:rPr lang="fr-FR" sz="2800" dirty="0"/>
              <a:t>Humble </a:t>
            </a:r>
            <a:r>
              <a:rPr lang="fr-FR" sz="2800" dirty="0" smtClean="0"/>
              <a:t>Programmer » </a:t>
            </a:r>
            <a:r>
              <a:rPr lang="fr-FR" sz="2800" dirty="0" err="1" smtClean="0"/>
              <a:t>Edsger</a:t>
            </a:r>
            <a:r>
              <a:rPr lang="fr-FR" sz="2800" dirty="0" smtClean="0"/>
              <a:t> </a:t>
            </a:r>
            <a:r>
              <a:rPr lang="fr-FR" sz="2800" dirty="0"/>
              <a:t>W. </a:t>
            </a:r>
            <a:r>
              <a:rPr lang="fr-FR" sz="2800" dirty="0" err="1"/>
              <a:t>Dijkstra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59AE-68A2-41B4-825A-F55FDC85404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grpSp>
        <p:nvGrpSpPr>
          <p:cNvPr id="8" name="Grouper 7"/>
          <p:cNvGrpSpPr/>
          <p:nvPr/>
        </p:nvGrpSpPr>
        <p:grpSpPr>
          <a:xfrm>
            <a:off x="4067944" y="4077072"/>
            <a:ext cx="5292079" cy="1200329"/>
            <a:chOff x="6275135" y="3717034"/>
            <a:chExt cx="7022488" cy="1200329"/>
          </a:xfrm>
        </p:grpSpPr>
        <p:pic>
          <p:nvPicPr>
            <p:cNvPr id="6" name="Picture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619288" y="3444889"/>
              <a:ext cx="936102" cy="1624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6"/>
            <p:cNvSpPr txBox="1"/>
            <p:nvPr/>
          </p:nvSpPr>
          <p:spPr>
            <a:xfrm>
              <a:off x="8186200" y="3717034"/>
              <a:ext cx="51114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600" dirty="0" err="1" smtClean="0">
                  <a:solidFill>
                    <a:srgbClr val="008000"/>
                  </a:solidFill>
                  <a:latin typeface="Arial"/>
                  <a:ea typeface="+mn-ea"/>
                </a:rPr>
                <a:t>aka</a:t>
              </a:r>
              <a:r>
                <a:rPr lang="fr-FR" sz="3600" b="1" dirty="0" smtClean="0">
                  <a:solidFill>
                    <a:srgbClr val="008000"/>
                  </a:solidFill>
                  <a:latin typeface="Arial"/>
                  <a:ea typeface="+mn-ea"/>
                </a:rPr>
                <a:t> </a:t>
              </a:r>
              <a:r>
                <a:rPr lang="fr-FR" sz="3600" b="1" u="sng" dirty="0" smtClean="0">
                  <a:solidFill>
                    <a:srgbClr val="008000"/>
                  </a:solidFill>
                  <a:latin typeface="Arial"/>
                  <a:ea typeface="+mn-ea"/>
                </a:rPr>
                <a:t>Domain-</a:t>
              </a:r>
              <a:r>
                <a:rPr lang="fr-FR" sz="3600" b="1" u="sng" dirty="0" err="1" smtClean="0">
                  <a:solidFill>
                    <a:srgbClr val="008000"/>
                  </a:solidFill>
                  <a:latin typeface="Arial"/>
                  <a:ea typeface="+mn-ea"/>
                </a:rPr>
                <a:t>Specific</a:t>
              </a:r>
              <a:r>
                <a:rPr lang="fr-FR" sz="3600" b="1" u="sng" dirty="0" smtClean="0">
                  <a:solidFill>
                    <a:srgbClr val="008000"/>
                  </a:solidFill>
                  <a:latin typeface="Arial"/>
                  <a:ea typeface="+mn-ea"/>
                </a:rPr>
                <a:t> </a:t>
              </a:r>
              <a:r>
                <a:rPr lang="fr-FR" sz="3600" b="1" u="sng" dirty="0" err="1" smtClean="0">
                  <a:solidFill>
                    <a:srgbClr val="008000"/>
                  </a:solidFill>
                  <a:latin typeface="Arial"/>
                  <a:ea typeface="+mn-ea"/>
                </a:rPr>
                <a:t>Languages</a:t>
              </a:r>
              <a:endParaRPr lang="fr-FR" sz="3600" b="1" u="sng" dirty="0">
                <a:solidFill>
                  <a:srgbClr val="008000"/>
                </a:solidFill>
                <a:latin typeface="Arial"/>
                <a:ea typeface="+mn-ea"/>
              </a:endParaRP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2205088" y="1988840"/>
            <a:ext cx="693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3600" dirty="0" err="1">
                <a:solidFill>
                  <a:srgbClr val="FF0000"/>
                </a:solidFill>
                <a:latin typeface="Arial"/>
                <a:ea typeface="+mn-ea"/>
              </a:rPr>
              <a:t>a</a:t>
            </a:r>
            <a:r>
              <a:rPr lang="fr-FR" sz="3600" dirty="0" err="1" smtClean="0">
                <a:solidFill>
                  <a:srgbClr val="FF0000"/>
                </a:solidFill>
                <a:latin typeface="Arial"/>
                <a:ea typeface="+mn-ea"/>
              </a:rPr>
              <a:t>ka</a:t>
            </a:r>
            <a:r>
              <a:rPr lang="fr-FR" sz="3600" b="1" dirty="0" smtClean="0">
                <a:solidFill>
                  <a:srgbClr val="FF0000"/>
                </a:solidFill>
                <a:latin typeface="Arial"/>
                <a:ea typeface="+mn-ea"/>
              </a:rPr>
              <a:t> </a:t>
            </a:r>
            <a:r>
              <a:rPr lang="fr-FR" sz="3600" b="1" u="sng" dirty="0" smtClean="0">
                <a:solidFill>
                  <a:srgbClr val="FF0000"/>
                </a:solidFill>
                <a:latin typeface="Arial"/>
                <a:ea typeface="+mn-ea"/>
              </a:rPr>
              <a:t>General-</a:t>
            </a:r>
            <a:r>
              <a:rPr lang="fr-FR" sz="3600" b="1" u="sng" dirty="0" err="1" smtClean="0">
                <a:solidFill>
                  <a:srgbClr val="FF0000"/>
                </a:solidFill>
                <a:latin typeface="Arial"/>
                <a:ea typeface="+mn-ea"/>
              </a:rPr>
              <a:t>Purpose</a:t>
            </a:r>
            <a:r>
              <a:rPr lang="fr-FR" sz="3600" b="1" u="sng" dirty="0" smtClean="0">
                <a:solidFill>
                  <a:srgbClr val="FF0000"/>
                </a:solidFill>
                <a:latin typeface="Arial"/>
                <a:ea typeface="+mn-ea"/>
              </a:rPr>
              <a:t> </a:t>
            </a:r>
            <a:r>
              <a:rPr lang="fr-FR" sz="3600" b="1" u="sng" dirty="0" err="1" smtClean="0">
                <a:solidFill>
                  <a:srgbClr val="FF0000"/>
                </a:solidFill>
                <a:latin typeface="Arial"/>
                <a:ea typeface="+mn-ea"/>
              </a:rPr>
              <a:t>Languages</a:t>
            </a:r>
            <a:endParaRPr lang="fr-FR" sz="3600" b="1" u="sng" dirty="0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475656" y="4653136"/>
            <a:ext cx="2056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7200" b="1" dirty="0" smtClean="0">
                <a:solidFill>
                  <a:prstClr val="black"/>
                </a:solidFill>
                <a:latin typeface="Arial"/>
                <a:ea typeface="+mn-ea"/>
              </a:rPr>
              <a:t>1972</a:t>
            </a:r>
            <a:endParaRPr lang="fr-FR" sz="7200" b="1" dirty="0">
              <a:solidFill>
                <a:prstClr val="black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272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coordination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GEMOC modeling crash course -</a:t>
            </a:r>
            <a:endParaRPr lang="en-US" sz="1000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Once the event notion has been reified, it is then possible to reason about it.</a:t>
            </a:r>
          </a:p>
          <a:p>
            <a:pPr marL="1076212" lvl="2" indent="-342900">
              <a:buFont typeface="Arial" charset="0"/>
              <a:buChar char="•"/>
            </a:pPr>
            <a:r>
              <a:rPr lang="en-US" dirty="0" smtClean="0"/>
              <a:t>i.e., un several models at the same time and coordinate them</a:t>
            </a:r>
          </a:p>
          <a:p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GEMOC we have, the </a:t>
            </a:r>
            <a:r>
              <a:rPr lang="en-US" sz="2400" b="1" i="1" dirty="0" smtClean="0"/>
              <a:t>B</a:t>
            </a:r>
            <a:r>
              <a:rPr lang="en-US" sz="2400" dirty="0" smtClean="0"/>
              <a:t>ehavioral </a:t>
            </a:r>
            <a:r>
              <a:rPr lang="en-US" sz="2400" b="1" i="1" dirty="0" smtClean="0"/>
              <a:t>C</a:t>
            </a:r>
            <a:r>
              <a:rPr lang="en-US" sz="2400" dirty="0" smtClean="0"/>
              <a:t>oordination </a:t>
            </a:r>
            <a:r>
              <a:rPr lang="en-US" sz="2400" b="1" i="1" dirty="0" smtClean="0"/>
              <a:t>O</a:t>
            </a:r>
            <a:r>
              <a:rPr lang="en-US" sz="2400" dirty="0" smtClean="0"/>
              <a:t>perat</a:t>
            </a:r>
            <a:r>
              <a:rPr lang="en-US" sz="2400" b="1" i="1" dirty="0" smtClean="0"/>
              <a:t>o</a:t>
            </a:r>
            <a:r>
              <a:rPr lang="en-US" sz="2400" dirty="0" smtClean="0"/>
              <a:t>r </a:t>
            </a:r>
            <a:r>
              <a:rPr lang="en-US" sz="2400" b="1" i="1" dirty="0" smtClean="0"/>
              <a:t>L</a:t>
            </a:r>
            <a:r>
              <a:rPr lang="en-US" sz="2400" dirty="0" smtClean="0"/>
              <a:t>anguage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36096" y="4509120"/>
            <a:ext cx="3067523" cy="1368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57" y="936104"/>
            <a:ext cx="5439839" cy="5445224"/>
          </a:xfrm>
          <a:prstGeom prst="rect">
            <a:avLst/>
          </a:prstGeom>
        </p:spPr>
      </p:pic>
      <p:sp>
        <p:nvSpPr>
          <p:cNvPr id="21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A7BCE3E-3044-40F3-8843-571D04C84A25}" type="slidenum">
              <a:t>91</a:t>
            </a:fld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15446524" y="11287962"/>
            <a:ext cx="1200076" cy="1389149"/>
            <a:chOff x="17028720" y="12443400"/>
            <a:chExt cx="1323000" cy="1531440"/>
          </a:xfrm>
        </p:grpSpPr>
        <p:sp>
          <p:nvSpPr>
            <p:cNvPr id="7" name="Forme libre 6"/>
            <p:cNvSpPr/>
            <p:nvPr/>
          </p:nvSpPr>
          <p:spPr>
            <a:xfrm>
              <a:off x="17028720" y="12481560"/>
              <a:ext cx="115524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7043839" y="1244340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1</a:t>
              </a:r>
            </a:p>
          </p:txBody>
        </p:sp>
        <p:sp>
          <p:nvSpPr>
            <p:cNvPr id="9" name="Forme libre 8"/>
            <p:cNvSpPr/>
            <p:nvPr/>
          </p:nvSpPr>
          <p:spPr>
            <a:xfrm>
              <a:off x="17109720" y="1261404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7148960" y="1260684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2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contrast="30000"/>
              <a:alphaModFix/>
            </a:blip>
            <a:srcRect/>
            <a:stretch>
              <a:fillRect/>
            </a:stretch>
          </p:blipFill>
          <p:spPr>
            <a:xfrm>
              <a:off x="17182440" y="12800519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Forme libre 11"/>
            <p:cNvSpPr/>
            <p:nvPr/>
          </p:nvSpPr>
          <p:spPr>
            <a:xfrm>
              <a:off x="17196120" y="1280160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7263800" y="12772798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3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7246160" y="12994200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ZoneTexte 14"/>
          <p:cNvSpPr txBox="1"/>
          <p:nvPr/>
        </p:nvSpPr>
        <p:spPr>
          <a:xfrm>
            <a:off x="16404952" y="10711272"/>
            <a:ext cx="1125622" cy="52411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907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System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Designer</a:t>
            </a:r>
          </a:p>
        </p:txBody>
      </p:sp>
      <p:sp>
        <p:nvSpPr>
          <p:cNvPr id="16" name="Connecteur droit 15"/>
          <p:cNvSpPr/>
          <p:nvPr/>
        </p:nvSpPr>
        <p:spPr>
          <a:xfrm flipV="1">
            <a:off x="16428463" y="7132598"/>
            <a:ext cx="0" cy="2205200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headEnd type="arrow"/>
          </a:ln>
        </p:spPr>
        <p:txBody>
          <a:bodyPr vert="horz" wrap="none" lIns="89802" tIns="48983" rIns="89802" bIns="48983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       generates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17794754" y="11394417"/>
            <a:ext cx="1431274" cy="12575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gradFill>
            <a:gsLst>
              <a:gs pos="0">
                <a:srgbClr val="CCFFCC"/>
              </a:gs>
              <a:gs pos="100000">
                <a:srgbClr val="99CC66"/>
              </a:gs>
            </a:gsLst>
            <a:lin ang="36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 Coordination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/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Communication</a:t>
            </a:r>
          </a:p>
        </p:txBody>
      </p:sp>
      <p:sp>
        <p:nvSpPr>
          <p:cNvPr id="18" name="Connecteur droit 17"/>
          <p:cNvSpPr/>
          <p:nvPr/>
        </p:nvSpPr>
        <p:spPr>
          <a:xfrm>
            <a:off x="16645620" y="11845058"/>
            <a:ext cx="1000879" cy="8490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9" name="Connecteur droit 18"/>
          <p:cNvSpPr/>
          <p:nvPr/>
        </p:nvSpPr>
        <p:spPr>
          <a:xfrm>
            <a:off x="16658029" y="12166058"/>
            <a:ext cx="787968" cy="4539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20" name="Connecteur droit 19"/>
          <p:cNvSpPr/>
          <p:nvPr/>
        </p:nvSpPr>
        <p:spPr>
          <a:xfrm>
            <a:off x="16627006" y="11629208"/>
            <a:ext cx="1061945" cy="8033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21" name="Connecteur droit 20"/>
          <p:cNvSpPr/>
          <p:nvPr/>
        </p:nvSpPr>
        <p:spPr>
          <a:xfrm flipV="1">
            <a:off x="16651824" y="12332599"/>
            <a:ext cx="851645" cy="61717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22" name="Connecteur droit 21"/>
          <p:cNvSpPr/>
          <p:nvPr/>
        </p:nvSpPr>
        <p:spPr>
          <a:xfrm flipV="1">
            <a:off x="17194226" y="9965756"/>
            <a:ext cx="1092314" cy="13584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23" name="Connecteur droit 22"/>
          <p:cNvSpPr/>
          <p:nvPr/>
        </p:nvSpPr>
        <p:spPr>
          <a:xfrm>
            <a:off x="17227208" y="10280550"/>
            <a:ext cx="1053781" cy="620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20334015" y="11456461"/>
            <a:ext cx="1078271" cy="1202689"/>
            <a:chOff x="22416840" y="12629159"/>
            <a:chExt cx="1188719" cy="1325881"/>
          </a:xfrm>
        </p:grpSpPr>
        <p:sp>
          <p:nvSpPr>
            <p:cNvPr id="25" name="Forme libre 24"/>
            <p:cNvSpPr/>
            <p:nvPr/>
          </p:nvSpPr>
          <p:spPr>
            <a:xfrm>
              <a:off x="22416840" y="12641760"/>
              <a:ext cx="1122480" cy="11660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lum/>
              <a:alphaModFix/>
            </a:blip>
            <a:srcRect/>
            <a:stretch>
              <a:fillRect/>
            </a:stretch>
          </p:blipFill>
          <p:spPr>
            <a:xfrm>
              <a:off x="22511160" y="1280484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Forme libre 26"/>
            <p:cNvSpPr/>
            <p:nvPr/>
          </p:nvSpPr>
          <p:spPr>
            <a:xfrm>
              <a:off x="22506840" y="12804840"/>
              <a:ext cx="1098719" cy="11502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22431240" y="126291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A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22544280" y="12923640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  <p:pic>
          <p:nvPicPr>
            <p:cNvPr id="30" name="Image 29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lum/>
              <a:alphaModFix/>
            </a:blip>
            <a:srcRect/>
            <a:stretch>
              <a:fillRect/>
            </a:stretch>
          </p:blipFill>
          <p:spPr>
            <a:xfrm>
              <a:off x="22597200" y="1299168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ZoneTexte 30"/>
            <p:cNvSpPr txBox="1"/>
            <p:nvPr/>
          </p:nvSpPr>
          <p:spPr>
            <a:xfrm>
              <a:off x="22537440" y="128199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</p:grpSp>
      <p:sp>
        <p:nvSpPr>
          <p:cNvPr id="32" name="Connecteur droit 31"/>
          <p:cNvSpPr/>
          <p:nvPr/>
        </p:nvSpPr>
        <p:spPr>
          <a:xfrm>
            <a:off x="17288599" y="11071131"/>
            <a:ext cx="839237" cy="329164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tailEnd type="arrow"/>
          </a:ln>
        </p:spPr>
        <p:txBody>
          <a:bodyPr vert="horz" wrap="none" lIns="89802" tIns="48983" rIns="89802" bIns="48983" anchor="ctr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defines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33" name="Forme libre 32"/>
          <p:cNvSpPr/>
          <p:nvPr/>
        </p:nvSpPr>
        <p:spPr>
          <a:xfrm>
            <a:off x="20201436" y="7900973"/>
            <a:ext cx="996633" cy="10433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FFCC99"/>
              </a:gs>
              <a:gs pos="100000">
                <a:srgbClr val="FFFFFF"/>
              </a:gs>
            </a:gsLst>
            <a:lin ang="54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4" tIns="40819" rIns="8164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0049263" y="7919260"/>
            <a:ext cx="1125622" cy="43725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Language 2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917336" y="10453949"/>
            <a:ext cx="1125622" cy="457824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Conforms to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15446524" y="11287962"/>
            <a:ext cx="1200076" cy="1389149"/>
            <a:chOff x="17028720" y="12443400"/>
            <a:chExt cx="1323000" cy="1531440"/>
          </a:xfrm>
        </p:grpSpPr>
        <p:sp>
          <p:nvSpPr>
            <p:cNvPr id="37" name="Forme libre 36"/>
            <p:cNvSpPr/>
            <p:nvPr/>
          </p:nvSpPr>
          <p:spPr>
            <a:xfrm>
              <a:off x="17028720" y="12481560"/>
              <a:ext cx="115524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17043839" y="1244340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1</a:t>
              </a:r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17109720" y="1261404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17148960" y="1260684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2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contrast="30000"/>
              <a:alphaModFix/>
            </a:blip>
            <a:srcRect/>
            <a:stretch>
              <a:fillRect/>
            </a:stretch>
          </p:blipFill>
          <p:spPr>
            <a:xfrm>
              <a:off x="17182440" y="12800519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Forme libre 41"/>
            <p:cNvSpPr/>
            <p:nvPr/>
          </p:nvSpPr>
          <p:spPr>
            <a:xfrm>
              <a:off x="17196120" y="1280160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17263800" y="12772798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3</a:t>
              </a:r>
            </a:p>
          </p:txBody>
        </p:sp>
        <p:pic>
          <p:nvPicPr>
            <p:cNvPr id="44" name="Image 43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7246160" y="12994200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ZoneTexte 44"/>
          <p:cNvSpPr txBox="1"/>
          <p:nvPr/>
        </p:nvSpPr>
        <p:spPr>
          <a:xfrm>
            <a:off x="16404952" y="10711272"/>
            <a:ext cx="1125622" cy="52411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907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System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Designer</a:t>
            </a:r>
          </a:p>
        </p:txBody>
      </p:sp>
      <p:sp>
        <p:nvSpPr>
          <p:cNvPr id="46" name="Connecteur droit 45"/>
          <p:cNvSpPr/>
          <p:nvPr/>
        </p:nvSpPr>
        <p:spPr>
          <a:xfrm flipV="1">
            <a:off x="16428463" y="7132598"/>
            <a:ext cx="0" cy="2205200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headEnd type="arrow"/>
          </a:ln>
        </p:spPr>
        <p:txBody>
          <a:bodyPr vert="horz" wrap="none" lIns="89802" tIns="48983" rIns="89802" bIns="48983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       generates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17794754" y="11394417"/>
            <a:ext cx="1431274" cy="12575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gradFill>
            <a:gsLst>
              <a:gs pos="0">
                <a:srgbClr val="CCFFCC"/>
              </a:gs>
              <a:gs pos="100000">
                <a:srgbClr val="99CC66"/>
              </a:gs>
            </a:gsLst>
            <a:lin ang="36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 Coordination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/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Communication</a:t>
            </a:r>
          </a:p>
        </p:txBody>
      </p:sp>
      <p:sp>
        <p:nvSpPr>
          <p:cNvPr id="48" name="Connecteur droit 47"/>
          <p:cNvSpPr/>
          <p:nvPr/>
        </p:nvSpPr>
        <p:spPr>
          <a:xfrm>
            <a:off x="16645620" y="11845058"/>
            <a:ext cx="1000879" cy="8490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49" name="Connecteur droit 48"/>
          <p:cNvSpPr/>
          <p:nvPr/>
        </p:nvSpPr>
        <p:spPr>
          <a:xfrm>
            <a:off x="16658029" y="12166058"/>
            <a:ext cx="787968" cy="4539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0" name="Connecteur droit 49"/>
          <p:cNvSpPr/>
          <p:nvPr/>
        </p:nvSpPr>
        <p:spPr>
          <a:xfrm>
            <a:off x="16627006" y="11629208"/>
            <a:ext cx="1061945" cy="8033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1" name="Connecteur droit 50"/>
          <p:cNvSpPr/>
          <p:nvPr/>
        </p:nvSpPr>
        <p:spPr>
          <a:xfrm flipV="1">
            <a:off x="16651824" y="12332599"/>
            <a:ext cx="851645" cy="61717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2" name="Connecteur droit 51"/>
          <p:cNvSpPr/>
          <p:nvPr/>
        </p:nvSpPr>
        <p:spPr>
          <a:xfrm flipV="1">
            <a:off x="17194226" y="9965756"/>
            <a:ext cx="1092314" cy="13584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53" name="Connecteur droit 52"/>
          <p:cNvSpPr/>
          <p:nvPr/>
        </p:nvSpPr>
        <p:spPr>
          <a:xfrm>
            <a:off x="17227208" y="10280550"/>
            <a:ext cx="1053781" cy="620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grpSp>
        <p:nvGrpSpPr>
          <p:cNvPr id="54" name="Groupe 53"/>
          <p:cNvGrpSpPr/>
          <p:nvPr/>
        </p:nvGrpSpPr>
        <p:grpSpPr>
          <a:xfrm>
            <a:off x="20334015" y="11456461"/>
            <a:ext cx="1078271" cy="1202689"/>
            <a:chOff x="22416840" y="12629159"/>
            <a:chExt cx="1188719" cy="1325881"/>
          </a:xfrm>
        </p:grpSpPr>
        <p:sp>
          <p:nvSpPr>
            <p:cNvPr id="55" name="Forme libre 54"/>
            <p:cNvSpPr/>
            <p:nvPr/>
          </p:nvSpPr>
          <p:spPr>
            <a:xfrm>
              <a:off x="22416840" y="12641760"/>
              <a:ext cx="1122480" cy="11660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pic>
          <p:nvPicPr>
            <p:cNvPr id="56" name="Image 55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lum/>
              <a:alphaModFix/>
            </a:blip>
            <a:srcRect/>
            <a:stretch>
              <a:fillRect/>
            </a:stretch>
          </p:blipFill>
          <p:spPr>
            <a:xfrm>
              <a:off x="22511160" y="1280484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Forme libre 56"/>
            <p:cNvSpPr/>
            <p:nvPr/>
          </p:nvSpPr>
          <p:spPr>
            <a:xfrm>
              <a:off x="22506840" y="12804840"/>
              <a:ext cx="1098719" cy="11502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2431240" y="126291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A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2544280" y="12923640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  <p:pic>
          <p:nvPicPr>
            <p:cNvPr id="60" name="Image 59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lum/>
              <a:alphaModFix/>
            </a:blip>
            <a:srcRect/>
            <a:stretch>
              <a:fillRect/>
            </a:stretch>
          </p:blipFill>
          <p:spPr>
            <a:xfrm>
              <a:off x="22597200" y="1299168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ZoneTexte 60"/>
            <p:cNvSpPr txBox="1"/>
            <p:nvPr/>
          </p:nvSpPr>
          <p:spPr>
            <a:xfrm>
              <a:off x="22537440" y="128199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</p:grpSp>
      <p:sp>
        <p:nvSpPr>
          <p:cNvPr id="62" name="Connecteur droit 61"/>
          <p:cNvSpPr/>
          <p:nvPr/>
        </p:nvSpPr>
        <p:spPr>
          <a:xfrm>
            <a:off x="17288599" y="11071131"/>
            <a:ext cx="839237" cy="329164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tailEnd type="arrow"/>
          </a:ln>
        </p:spPr>
        <p:txBody>
          <a:bodyPr vert="horz" wrap="none" lIns="89802" tIns="48983" rIns="89802" bIns="48983" anchor="ctr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defines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3" name="Forme libre 62"/>
          <p:cNvSpPr/>
          <p:nvPr/>
        </p:nvSpPr>
        <p:spPr>
          <a:xfrm>
            <a:off x="20201436" y="7900973"/>
            <a:ext cx="996633" cy="10433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FFCC99"/>
              </a:gs>
              <a:gs pos="100000">
                <a:srgbClr val="FFFFFF"/>
              </a:gs>
            </a:gsLst>
            <a:lin ang="54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4" tIns="40819" rIns="8164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20049263" y="7919260"/>
            <a:ext cx="1125622" cy="43725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Language 2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19917336" y="10453949"/>
            <a:ext cx="1125622" cy="457824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Conforms to</a:t>
            </a:r>
          </a:p>
        </p:txBody>
      </p:sp>
      <p:grpSp>
        <p:nvGrpSpPr>
          <p:cNvPr id="66" name="Groupe 65"/>
          <p:cNvGrpSpPr/>
          <p:nvPr/>
        </p:nvGrpSpPr>
        <p:grpSpPr>
          <a:xfrm>
            <a:off x="15446524" y="11287962"/>
            <a:ext cx="1200076" cy="1389149"/>
            <a:chOff x="17028720" y="12443400"/>
            <a:chExt cx="1323000" cy="1531440"/>
          </a:xfrm>
        </p:grpSpPr>
        <p:sp>
          <p:nvSpPr>
            <p:cNvPr id="67" name="Forme libre 66"/>
            <p:cNvSpPr/>
            <p:nvPr/>
          </p:nvSpPr>
          <p:spPr>
            <a:xfrm>
              <a:off x="17028720" y="12481560"/>
              <a:ext cx="115524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17043839" y="1244340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1</a:t>
              </a:r>
            </a:p>
          </p:txBody>
        </p:sp>
        <p:sp>
          <p:nvSpPr>
            <p:cNvPr id="69" name="Forme libre 68"/>
            <p:cNvSpPr/>
            <p:nvPr/>
          </p:nvSpPr>
          <p:spPr>
            <a:xfrm>
              <a:off x="17109720" y="1261404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17148960" y="1260684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2</a:t>
              </a:r>
            </a:p>
          </p:txBody>
        </p:sp>
        <p:pic>
          <p:nvPicPr>
            <p:cNvPr id="71" name="Image 70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contrast="30000"/>
              <a:alphaModFix/>
            </a:blip>
            <a:srcRect/>
            <a:stretch>
              <a:fillRect/>
            </a:stretch>
          </p:blipFill>
          <p:spPr>
            <a:xfrm>
              <a:off x="17182440" y="12800519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Forme libre 71"/>
            <p:cNvSpPr/>
            <p:nvPr/>
          </p:nvSpPr>
          <p:spPr>
            <a:xfrm>
              <a:off x="17196120" y="1280160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17263800" y="12772798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3</a:t>
              </a:r>
            </a:p>
          </p:txBody>
        </p:sp>
        <p:pic>
          <p:nvPicPr>
            <p:cNvPr id="74" name="Image 73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7246160" y="12994200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ZoneTexte 74"/>
          <p:cNvSpPr txBox="1"/>
          <p:nvPr/>
        </p:nvSpPr>
        <p:spPr>
          <a:xfrm>
            <a:off x="16404952" y="10711272"/>
            <a:ext cx="1125622" cy="52411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907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System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Designer</a:t>
            </a:r>
          </a:p>
        </p:txBody>
      </p:sp>
      <p:sp>
        <p:nvSpPr>
          <p:cNvPr id="76" name="Connecteur droit 75"/>
          <p:cNvSpPr/>
          <p:nvPr/>
        </p:nvSpPr>
        <p:spPr>
          <a:xfrm flipV="1">
            <a:off x="16428463" y="7132598"/>
            <a:ext cx="0" cy="2205200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headEnd type="arrow"/>
          </a:ln>
        </p:spPr>
        <p:txBody>
          <a:bodyPr vert="horz" wrap="none" lIns="89802" tIns="48983" rIns="89802" bIns="48983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       generates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77" name="Forme libre 76"/>
          <p:cNvSpPr/>
          <p:nvPr/>
        </p:nvSpPr>
        <p:spPr>
          <a:xfrm>
            <a:off x="17794754" y="11394417"/>
            <a:ext cx="1431274" cy="12575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gradFill>
            <a:gsLst>
              <a:gs pos="0">
                <a:srgbClr val="CCFFCC"/>
              </a:gs>
              <a:gs pos="100000">
                <a:srgbClr val="99CC66"/>
              </a:gs>
            </a:gsLst>
            <a:lin ang="36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 Coordination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/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Communication</a:t>
            </a:r>
          </a:p>
        </p:txBody>
      </p:sp>
      <p:sp>
        <p:nvSpPr>
          <p:cNvPr id="78" name="Connecteur droit 77"/>
          <p:cNvSpPr/>
          <p:nvPr/>
        </p:nvSpPr>
        <p:spPr>
          <a:xfrm>
            <a:off x="16645620" y="11845058"/>
            <a:ext cx="1000879" cy="8490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79" name="Connecteur droit 78"/>
          <p:cNvSpPr/>
          <p:nvPr/>
        </p:nvSpPr>
        <p:spPr>
          <a:xfrm>
            <a:off x="16658029" y="12166058"/>
            <a:ext cx="787968" cy="4539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80" name="Connecteur droit 79"/>
          <p:cNvSpPr/>
          <p:nvPr/>
        </p:nvSpPr>
        <p:spPr>
          <a:xfrm>
            <a:off x="16627006" y="11629208"/>
            <a:ext cx="1061945" cy="8033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81" name="Connecteur droit 80"/>
          <p:cNvSpPr/>
          <p:nvPr/>
        </p:nvSpPr>
        <p:spPr>
          <a:xfrm flipV="1">
            <a:off x="16651824" y="12332599"/>
            <a:ext cx="851645" cy="61717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82" name="Connecteur droit 81"/>
          <p:cNvSpPr/>
          <p:nvPr/>
        </p:nvSpPr>
        <p:spPr>
          <a:xfrm flipV="1">
            <a:off x="17194226" y="9965756"/>
            <a:ext cx="1092314" cy="13584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83" name="Connecteur droit 82"/>
          <p:cNvSpPr/>
          <p:nvPr/>
        </p:nvSpPr>
        <p:spPr>
          <a:xfrm>
            <a:off x="17227208" y="10280550"/>
            <a:ext cx="1053781" cy="620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grpSp>
        <p:nvGrpSpPr>
          <p:cNvPr id="84" name="Groupe 83"/>
          <p:cNvGrpSpPr/>
          <p:nvPr/>
        </p:nvGrpSpPr>
        <p:grpSpPr>
          <a:xfrm>
            <a:off x="20334015" y="11456461"/>
            <a:ext cx="1078271" cy="1202689"/>
            <a:chOff x="22416840" y="12629159"/>
            <a:chExt cx="1188719" cy="1325881"/>
          </a:xfrm>
        </p:grpSpPr>
        <p:sp>
          <p:nvSpPr>
            <p:cNvPr id="85" name="Forme libre 84"/>
            <p:cNvSpPr/>
            <p:nvPr/>
          </p:nvSpPr>
          <p:spPr>
            <a:xfrm>
              <a:off x="22416840" y="12641760"/>
              <a:ext cx="1122480" cy="11660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pic>
          <p:nvPicPr>
            <p:cNvPr id="86" name="Image 85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22511160" y="1280484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Forme libre 86"/>
            <p:cNvSpPr/>
            <p:nvPr/>
          </p:nvSpPr>
          <p:spPr>
            <a:xfrm>
              <a:off x="22506840" y="12804840"/>
              <a:ext cx="1098719" cy="11502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22431240" y="126291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A</a:t>
              </a: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22544280" y="12923640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  <p:pic>
          <p:nvPicPr>
            <p:cNvPr id="90" name="Image 89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22597200" y="1299168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ZoneTexte 90"/>
            <p:cNvSpPr txBox="1"/>
            <p:nvPr/>
          </p:nvSpPr>
          <p:spPr>
            <a:xfrm>
              <a:off x="22537440" y="128199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</p:grpSp>
      <p:sp>
        <p:nvSpPr>
          <p:cNvPr id="92" name="Connecteur droit 91"/>
          <p:cNvSpPr/>
          <p:nvPr/>
        </p:nvSpPr>
        <p:spPr>
          <a:xfrm>
            <a:off x="17288599" y="11071131"/>
            <a:ext cx="839237" cy="329164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tailEnd type="arrow"/>
          </a:ln>
        </p:spPr>
        <p:txBody>
          <a:bodyPr vert="horz" wrap="none" lIns="89802" tIns="48983" rIns="89802" bIns="48983" anchor="ctr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defines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93" name="Forme libre 92"/>
          <p:cNvSpPr/>
          <p:nvPr/>
        </p:nvSpPr>
        <p:spPr>
          <a:xfrm>
            <a:off x="20201436" y="7900973"/>
            <a:ext cx="996633" cy="10433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FFCC99"/>
              </a:gs>
              <a:gs pos="100000">
                <a:srgbClr val="FFFFFF"/>
              </a:gs>
            </a:gsLst>
            <a:lin ang="54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4" tIns="40819" rIns="8164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20049263" y="7919260"/>
            <a:ext cx="1125622" cy="43725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Language 2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19917336" y="10453949"/>
            <a:ext cx="1125622" cy="457824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Conforms to</a:t>
            </a:r>
          </a:p>
        </p:txBody>
      </p:sp>
      <p:grpSp>
        <p:nvGrpSpPr>
          <p:cNvPr id="96" name="Groupe 95"/>
          <p:cNvGrpSpPr/>
          <p:nvPr/>
        </p:nvGrpSpPr>
        <p:grpSpPr>
          <a:xfrm>
            <a:off x="15446524" y="11287962"/>
            <a:ext cx="1200076" cy="1389149"/>
            <a:chOff x="17028720" y="12443400"/>
            <a:chExt cx="1323000" cy="1531440"/>
          </a:xfrm>
        </p:grpSpPr>
        <p:sp>
          <p:nvSpPr>
            <p:cNvPr id="97" name="Forme libre 96"/>
            <p:cNvSpPr/>
            <p:nvPr/>
          </p:nvSpPr>
          <p:spPr>
            <a:xfrm>
              <a:off x="17028720" y="12481560"/>
              <a:ext cx="115524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17043839" y="1244340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1</a:t>
              </a:r>
            </a:p>
          </p:txBody>
        </p:sp>
        <p:sp>
          <p:nvSpPr>
            <p:cNvPr id="99" name="Forme libre 98"/>
            <p:cNvSpPr/>
            <p:nvPr/>
          </p:nvSpPr>
          <p:spPr>
            <a:xfrm>
              <a:off x="17109720" y="1261404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17148960" y="1260684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2</a:t>
              </a:r>
            </a:p>
          </p:txBody>
        </p:sp>
        <p:pic>
          <p:nvPicPr>
            <p:cNvPr id="101" name="Image 100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contrast="30000"/>
              <a:alphaModFix/>
            </a:blip>
            <a:srcRect/>
            <a:stretch>
              <a:fillRect/>
            </a:stretch>
          </p:blipFill>
          <p:spPr>
            <a:xfrm>
              <a:off x="17182440" y="12800519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Forme libre 101"/>
            <p:cNvSpPr/>
            <p:nvPr/>
          </p:nvSpPr>
          <p:spPr>
            <a:xfrm>
              <a:off x="17196120" y="1280160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17263800" y="12772798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3</a:t>
              </a:r>
            </a:p>
          </p:txBody>
        </p:sp>
        <p:pic>
          <p:nvPicPr>
            <p:cNvPr id="104" name="Image 103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7246160" y="12994200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ZoneTexte 104"/>
          <p:cNvSpPr txBox="1"/>
          <p:nvPr/>
        </p:nvSpPr>
        <p:spPr>
          <a:xfrm>
            <a:off x="16404952" y="10711272"/>
            <a:ext cx="1125622" cy="52411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907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System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Designer</a:t>
            </a:r>
          </a:p>
        </p:txBody>
      </p:sp>
      <p:sp>
        <p:nvSpPr>
          <p:cNvPr id="106" name="Connecteur droit 105"/>
          <p:cNvSpPr/>
          <p:nvPr/>
        </p:nvSpPr>
        <p:spPr>
          <a:xfrm flipV="1">
            <a:off x="16428463" y="7132598"/>
            <a:ext cx="0" cy="2205200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headEnd type="arrow"/>
          </a:ln>
        </p:spPr>
        <p:txBody>
          <a:bodyPr vert="horz" wrap="none" lIns="89802" tIns="48983" rIns="89802" bIns="48983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       generates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07" name="Forme libre 106"/>
          <p:cNvSpPr/>
          <p:nvPr/>
        </p:nvSpPr>
        <p:spPr>
          <a:xfrm>
            <a:off x="17794754" y="11394417"/>
            <a:ext cx="1431274" cy="12575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gradFill>
            <a:gsLst>
              <a:gs pos="0">
                <a:srgbClr val="CCFFCC"/>
              </a:gs>
              <a:gs pos="100000">
                <a:srgbClr val="99CC66"/>
              </a:gs>
            </a:gsLst>
            <a:lin ang="36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 Coordination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/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Communication</a:t>
            </a:r>
          </a:p>
        </p:txBody>
      </p:sp>
      <p:sp>
        <p:nvSpPr>
          <p:cNvPr id="108" name="Connecteur droit 107"/>
          <p:cNvSpPr/>
          <p:nvPr/>
        </p:nvSpPr>
        <p:spPr>
          <a:xfrm>
            <a:off x="16645620" y="11845058"/>
            <a:ext cx="1000879" cy="8490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09" name="Connecteur droit 108"/>
          <p:cNvSpPr/>
          <p:nvPr/>
        </p:nvSpPr>
        <p:spPr>
          <a:xfrm>
            <a:off x="16658029" y="12166058"/>
            <a:ext cx="787968" cy="4539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10" name="Connecteur droit 109"/>
          <p:cNvSpPr/>
          <p:nvPr/>
        </p:nvSpPr>
        <p:spPr>
          <a:xfrm>
            <a:off x="16627006" y="11629208"/>
            <a:ext cx="1061945" cy="8033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11" name="Connecteur droit 110"/>
          <p:cNvSpPr/>
          <p:nvPr/>
        </p:nvSpPr>
        <p:spPr>
          <a:xfrm flipV="1">
            <a:off x="16651824" y="12332599"/>
            <a:ext cx="851645" cy="61717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12" name="Connecteur droit 111"/>
          <p:cNvSpPr/>
          <p:nvPr/>
        </p:nvSpPr>
        <p:spPr>
          <a:xfrm flipV="1">
            <a:off x="17194226" y="9965756"/>
            <a:ext cx="1092314" cy="13584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13" name="Connecteur droit 112"/>
          <p:cNvSpPr/>
          <p:nvPr/>
        </p:nvSpPr>
        <p:spPr>
          <a:xfrm>
            <a:off x="17227208" y="10280550"/>
            <a:ext cx="1053781" cy="620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grpSp>
        <p:nvGrpSpPr>
          <p:cNvPr id="114" name="Groupe 113"/>
          <p:cNvGrpSpPr/>
          <p:nvPr/>
        </p:nvGrpSpPr>
        <p:grpSpPr>
          <a:xfrm>
            <a:off x="20334015" y="11456461"/>
            <a:ext cx="1078271" cy="1202689"/>
            <a:chOff x="22416840" y="12629159"/>
            <a:chExt cx="1188719" cy="1325881"/>
          </a:xfrm>
        </p:grpSpPr>
        <p:sp>
          <p:nvSpPr>
            <p:cNvPr id="115" name="Forme libre 114"/>
            <p:cNvSpPr/>
            <p:nvPr/>
          </p:nvSpPr>
          <p:spPr>
            <a:xfrm>
              <a:off x="22416840" y="12641760"/>
              <a:ext cx="1122480" cy="11660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pic>
          <p:nvPicPr>
            <p:cNvPr id="116" name="Image 115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lum/>
              <a:alphaModFix/>
            </a:blip>
            <a:srcRect/>
            <a:stretch>
              <a:fillRect/>
            </a:stretch>
          </p:blipFill>
          <p:spPr>
            <a:xfrm>
              <a:off x="22511160" y="1280484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Forme libre 116"/>
            <p:cNvSpPr/>
            <p:nvPr/>
          </p:nvSpPr>
          <p:spPr>
            <a:xfrm>
              <a:off x="22506840" y="12804840"/>
              <a:ext cx="1098719" cy="11502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18" name="ZoneTexte 117"/>
            <p:cNvSpPr txBox="1"/>
            <p:nvPr/>
          </p:nvSpPr>
          <p:spPr>
            <a:xfrm>
              <a:off x="22431240" y="126291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A</a:t>
              </a:r>
            </a:p>
          </p:txBody>
        </p:sp>
        <p:sp>
          <p:nvSpPr>
            <p:cNvPr id="119" name="ZoneTexte 118"/>
            <p:cNvSpPr txBox="1"/>
            <p:nvPr/>
          </p:nvSpPr>
          <p:spPr>
            <a:xfrm>
              <a:off x="22544280" y="12923640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  <p:pic>
          <p:nvPicPr>
            <p:cNvPr id="120" name="Image 119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lum/>
              <a:alphaModFix/>
            </a:blip>
            <a:srcRect/>
            <a:stretch>
              <a:fillRect/>
            </a:stretch>
          </p:blipFill>
          <p:spPr>
            <a:xfrm>
              <a:off x="22597200" y="1299168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ZoneTexte 120"/>
            <p:cNvSpPr txBox="1"/>
            <p:nvPr/>
          </p:nvSpPr>
          <p:spPr>
            <a:xfrm>
              <a:off x="22537440" y="128199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</p:grpSp>
      <p:sp>
        <p:nvSpPr>
          <p:cNvPr id="122" name="Connecteur droit 121"/>
          <p:cNvSpPr/>
          <p:nvPr/>
        </p:nvSpPr>
        <p:spPr>
          <a:xfrm>
            <a:off x="17288599" y="11071131"/>
            <a:ext cx="839237" cy="329164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tailEnd type="arrow"/>
          </a:ln>
        </p:spPr>
        <p:txBody>
          <a:bodyPr vert="horz" wrap="none" lIns="89802" tIns="48983" rIns="89802" bIns="48983" anchor="ctr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defines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23" name="Forme libre 122"/>
          <p:cNvSpPr/>
          <p:nvPr/>
        </p:nvSpPr>
        <p:spPr>
          <a:xfrm>
            <a:off x="20201436" y="7900973"/>
            <a:ext cx="996633" cy="10433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FFCC99"/>
              </a:gs>
              <a:gs pos="100000">
                <a:srgbClr val="FFFFFF"/>
              </a:gs>
            </a:gsLst>
            <a:lin ang="54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4" tIns="40819" rIns="8164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24" name="ZoneTexte 123"/>
          <p:cNvSpPr txBox="1"/>
          <p:nvPr/>
        </p:nvSpPr>
        <p:spPr>
          <a:xfrm>
            <a:off x="20049263" y="7919260"/>
            <a:ext cx="1125622" cy="43725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Language 2</a:t>
            </a:r>
          </a:p>
        </p:txBody>
      </p:sp>
      <p:sp>
        <p:nvSpPr>
          <p:cNvPr id="125" name="ZoneTexte 124"/>
          <p:cNvSpPr txBox="1"/>
          <p:nvPr/>
        </p:nvSpPr>
        <p:spPr>
          <a:xfrm>
            <a:off x="19917336" y="10453949"/>
            <a:ext cx="1125622" cy="457824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Conforms to</a:t>
            </a:r>
          </a:p>
        </p:txBody>
      </p:sp>
      <p:grpSp>
        <p:nvGrpSpPr>
          <p:cNvPr id="126" name="Groupe 125"/>
          <p:cNvGrpSpPr/>
          <p:nvPr/>
        </p:nvGrpSpPr>
        <p:grpSpPr>
          <a:xfrm>
            <a:off x="15446524" y="11287962"/>
            <a:ext cx="1200076" cy="1389149"/>
            <a:chOff x="17028720" y="12443400"/>
            <a:chExt cx="1323000" cy="1531440"/>
          </a:xfrm>
        </p:grpSpPr>
        <p:sp>
          <p:nvSpPr>
            <p:cNvPr id="127" name="Forme libre 126"/>
            <p:cNvSpPr/>
            <p:nvPr/>
          </p:nvSpPr>
          <p:spPr>
            <a:xfrm>
              <a:off x="17028720" y="12481560"/>
              <a:ext cx="115524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28" name="ZoneTexte 127"/>
            <p:cNvSpPr txBox="1"/>
            <p:nvPr/>
          </p:nvSpPr>
          <p:spPr>
            <a:xfrm>
              <a:off x="17043839" y="1244340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1</a:t>
              </a:r>
            </a:p>
          </p:txBody>
        </p:sp>
        <p:sp>
          <p:nvSpPr>
            <p:cNvPr id="129" name="Forme libre 128"/>
            <p:cNvSpPr/>
            <p:nvPr/>
          </p:nvSpPr>
          <p:spPr>
            <a:xfrm>
              <a:off x="17109720" y="1261404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30" name="ZoneTexte 129"/>
            <p:cNvSpPr txBox="1"/>
            <p:nvPr/>
          </p:nvSpPr>
          <p:spPr>
            <a:xfrm>
              <a:off x="17148960" y="1260684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2</a:t>
              </a:r>
            </a:p>
          </p:txBody>
        </p:sp>
        <p:pic>
          <p:nvPicPr>
            <p:cNvPr id="131" name="Image 130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contrast="30000"/>
              <a:alphaModFix/>
            </a:blip>
            <a:srcRect/>
            <a:stretch>
              <a:fillRect/>
            </a:stretch>
          </p:blipFill>
          <p:spPr>
            <a:xfrm>
              <a:off x="17182440" y="12800519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Forme libre 131"/>
            <p:cNvSpPr/>
            <p:nvPr/>
          </p:nvSpPr>
          <p:spPr>
            <a:xfrm>
              <a:off x="17196120" y="1280160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33" name="ZoneTexte 132"/>
            <p:cNvSpPr txBox="1"/>
            <p:nvPr/>
          </p:nvSpPr>
          <p:spPr>
            <a:xfrm>
              <a:off x="17263800" y="12772798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3</a:t>
              </a:r>
            </a:p>
          </p:txBody>
        </p:sp>
        <p:pic>
          <p:nvPicPr>
            <p:cNvPr id="134" name="Image 133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7246160" y="12994200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ZoneTexte 134"/>
          <p:cNvSpPr txBox="1"/>
          <p:nvPr/>
        </p:nvSpPr>
        <p:spPr>
          <a:xfrm>
            <a:off x="16404952" y="10711272"/>
            <a:ext cx="1125622" cy="52411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907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System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Designer</a:t>
            </a:r>
          </a:p>
        </p:txBody>
      </p:sp>
      <p:sp>
        <p:nvSpPr>
          <p:cNvPr id="136" name="Connecteur droit 135"/>
          <p:cNvSpPr/>
          <p:nvPr/>
        </p:nvSpPr>
        <p:spPr>
          <a:xfrm flipV="1">
            <a:off x="16176039" y="6174790"/>
            <a:ext cx="0" cy="2205201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headEnd type="arrow"/>
          </a:ln>
        </p:spPr>
        <p:txBody>
          <a:bodyPr vert="horz" wrap="none" lIns="89802" tIns="48983" rIns="89802" bIns="48983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       generates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37" name="Forme libre 136"/>
          <p:cNvSpPr/>
          <p:nvPr/>
        </p:nvSpPr>
        <p:spPr>
          <a:xfrm>
            <a:off x="17794754" y="11394417"/>
            <a:ext cx="1431274" cy="12575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gradFill>
            <a:gsLst>
              <a:gs pos="0">
                <a:srgbClr val="CCFFCC"/>
              </a:gs>
              <a:gs pos="100000">
                <a:srgbClr val="99CC66"/>
              </a:gs>
            </a:gsLst>
            <a:lin ang="36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 Coordination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/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Communication</a:t>
            </a:r>
          </a:p>
        </p:txBody>
      </p:sp>
      <p:sp>
        <p:nvSpPr>
          <p:cNvPr id="138" name="Connecteur droit 137"/>
          <p:cNvSpPr/>
          <p:nvPr/>
        </p:nvSpPr>
        <p:spPr>
          <a:xfrm>
            <a:off x="16645620" y="11845058"/>
            <a:ext cx="1000879" cy="8490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39" name="Connecteur droit 138"/>
          <p:cNvSpPr/>
          <p:nvPr/>
        </p:nvSpPr>
        <p:spPr>
          <a:xfrm>
            <a:off x="16658029" y="12166058"/>
            <a:ext cx="787968" cy="4539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40" name="Connecteur droit 139"/>
          <p:cNvSpPr/>
          <p:nvPr/>
        </p:nvSpPr>
        <p:spPr>
          <a:xfrm>
            <a:off x="16627006" y="11629208"/>
            <a:ext cx="1061945" cy="8033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41" name="Connecteur droit 140"/>
          <p:cNvSpPr/>
          <p:nvPr/>
        </p:nvSpPr>
        <p:spPr>
          <a:xfrm flipV="1">
            <a:off x="16651824" y="12332599"/>
            <a:ext cx="851645" cy="61717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42" name="Connecteur droit 141"/>
          <p:cNvSpPr/>
          <p:nvPr/>
        </p:nvSpPr>
        <p:spPr>
          <a:xfrm flipV="1">
            <a:off x="17194226" y="9965756"/>
            <a:ext cx="1092314" cy="13584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43" name="Connecteur droit 142"/>
          <p:cNvSpPr/>
          <p:nvPr/>
        </p:nvSpPr>
        <p:spPr>
          <a:xfrm>
            <a:off x="17227208" y="10280550"/>
            <a:ext cx="1053781" cy="620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grpSp>
        <p:nvGrpSpPr>
          <p:cNvPr id="144" name="Groupe 143"/>
          <p:cNvGrpSpPr/>
          <p:nvPr/>
        </p:nvGrpSpPr>
        <p:grpSpPr>
          <a:xfrm>
            <a:off x="20334015" y="11456461"/>
            <a:ext cx="1078271" cy="1202689"/>
            <a:chOff x="22416840" y="12629159"/>
            <a:chExt cx="1188719" cy="1325881"/>
          </a:xfrm>
        </p:grpSpPr>
        <p:sp>
          <p:nvSpPr>
            <p:cNvPr id="145" name="Forme libre 144"/>
            <p:cNvSpPr/>
            <p:nvPr/>
          </p:nvSpPr>
          <p:spPr>
            <a:xfrm>
              <a:off x="22416840" y="12641760"/>
              <a:ext cx="1122480" cy="11660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pic>
          <p:nvPicPr>
            <p:cNvPr id="146" name="Image 145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22511160" y="1280484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Forme libre 146"/>
            <p:cNvSpPr/>
            <p:nvPr/>
          </p:nvSpPr>
          <p:spPr>
            <a:xfrm>
              <a:off x="22506840" y="12804840"/>
              <a:ext cx="1098719" cy="11502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48" name="ZoneTexte 147"/>
            <p:cNvSpPr txBox="1"/>
            <p:nvPr/>
          </p:nvSpPr>
          <p:spPr>
            <a:xfrm>
              <a:off x="22431240" y="126291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A</a:t>
              </a:r>
            </a:p>
          </p:txBody>
        </p:sp>
        <p:sp>
          <p:nvSpPr>
            <p:cNvPr id="149" name="ZoneTexte 148"/>
            <p:cNvSpPr txBox="1"/>
            <p:nvPr/>
          </p:nvSpPr>
          <p:spPr>
            <a:xfrm>
              <a:off x="22544280" y="12923640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  <p:pic>
          <p:nvPicPr>
            <p:cNvPr id="150" name="Image 149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22597200" y="1299168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ZoneTexte 150"/>
            <p:cNvSpPr txBox="1"/>
            <p:nvPr/>
          </p:nvSpPr>
          <p:spPr>
            <a:xfrm>
              <a:off x="22537440" y="128199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</p:grpSp>
      <p:sp>
        <p:nvSpPr>
          <p:cNvPr id="152" name="Connecteur droit 151"/>
          <p:cNvSpPr/>
          <p:nvPr/>
        </p:nvSpPr>
        <p:spPr>
          <a:xfrm>
            <a:off x="17288599" y="11071131"/>
            <a:ext cx="839237" cy="329164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tailEnd type="arrow"/>
          </a:ln>
        </p:spPr>
        <p:txBody>
          <a:bodyPr vert="horz" wrap="none" lIns="89802" tIns="48983" rIns="89802" bIns="48983" anchor="ctr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defines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53" name="Forme libre 152"/>
          <p:cNvSpPr/>
          <p:nvPr/>
        </p:nvSpPr>
        <p:spPr>
          <a:xfrm>
            <a:off x="20201436" y="7900973"/>
            <a:ext cx="996633" cy="10433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FFCC99"/>
              </a:gs>
              <a:gs pos="100000">
                <a:srgbClr val="FFFFFF"/>
              </a:gs>
            </a:gsLst>
            <a:lin ang="54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4" tIns="40819" rIns="8164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54" name="ZoneTexte 153"/>
          <p:cNvSpPr txBox="1"/>
          <p:nvPr/>
        </p:nvSpPr>
        <p:spPr>
          <a:xfrm>
            <a:off x="20049263" y="7919260"/>
            <a:ext cx="1125622" cy="43725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Language 2</a:t>
            </a:r>
          </a:p>
        </p:txBody>
      </p:sp>
      <p:sp>
        <p:nvSpPr>
          <p:cNvPr id="155" name="ZoneTexte 154"/>
          <p:cNvSpPr txBox="1"/>
          <p:nvPr/>
        </p:nvSpPr>
        <p:spPr>
          <a:xfrm>
            <a:off x="19917336" y="10453949"/>
            <a:ext cx="1125622" cy="457824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Conforms to</a:t>
            </a:r>
          </a:p>
        </p:txBody>
      </p:sp>
      <p:grpSp>
        <p:nvGrpSpPr>
          <p:cNvPr id="156" name="Groupe 155"/>
          <p:cNvGrpSpPr/>
          <p:nvPr/>
        </p:nvGrpSpPr>
        <p:grpSpPr>
          <a:xfrm>
            <a:off x="15446524" y="11287962"/>
            <a:ext cx="1200076" cy="1389149"/>
            <a:chOff x="17028720" y="12443400"/>
            <a:chExt cx="1323000" cy="1531440"/>
          </a:xfrm>
        </p:grpSpPr>
        <p:sp>
          <p:nvSpPr>
            <p:cNvPr id="157" name="Forme libre 156"/>
            <p:cNvSpPr/>
            <p:nvPr/>
          </p:nvSpPr>
          <p:spPr>
            <a:xfrm>
              <a:off x="17028720" y="12481560"/>
              <a:ext cx="115524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58" name="ZoneTexte 157"/>
            <p:cNvSpPr txBox="1"/>
            <p:nvPr/>
          </p:nvSpPr>
          <p:spPr>
            <a:xfrm>
              <a:off x="17043839" y="1244340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1</a:t>
              </a:r>
            </a:p>
          </p:txBody>
        </p:sp>
        <p:sp>
          <p:nvSpPr>
            <p:cNvPr id="159" name="Forme libre 158"/>
            <p:cNvSpPr/>
            <p:nvPr/>
          </p:nvSpPr>
          <p:spPr>
            <a:xfrm>
              <a:off x="17109720" y="1261404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60" name="ZoneTexte 159"/>
            <p:cNvSpPr txBox="1"/>
            <p:nvPr/>
          </p:nvSpPr>
          <p:spPr>
            <a:xfrm>
              <a:off x="17148960" y="12606840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2</a:t>
              </a:r>
            </a:p>
          </p:txBody>
        </p:sp>
        <p:pic>
          <p:nvPicPr>
            <p:cNvPr id="161" name="Image 160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contrast="30000"/>
              <a:alphaModFix/>
            </a:blip>
            <a:srcRect/>
            <a:stretch>
              <a:fillRect/>
            </a:stretch>
          </p:blipFill>
          <p:spPr>
            <a:xfrm>
              <a:off x="17182440" y="12800519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Forme libre 161"/>
            <p:cNvSpPr/>
            <p:nvPr/>
          </p:nvSpPr>
          <p:spPr>
            <a:xfrm>
              <a:off x="17196120" y="12801600"/>
              <a:ext cx="1155600" cy="1173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FFCC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63" name="ZoneTexte 162"/>
            <p:cNvSpPr txBox="1"/>
            <p:nvPr/>
          </p:nvSpPr>
          <p:spPr>
            <a:xfrm>
              <a:off x="17263800" y="12772798"/>
              <a:ext cx="611188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3</a:t>
              </a:r>
            </a:p>
          </p:txBody>
        </p:sp>
        <p:pic>
          <p:nvPicPr>
            <p:cNvPr id="164" name="Image 163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7246160" y="12994200"/>
              <a:ext cx="996120" cy="848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ZoneTexte 164"/>
          <p:cNvSpPr txBox="1"/>
          <p:nvPr/>
        </p:nvSpPr>
        <p:spPr>
          <a:xfrm>
            <a:off x="16404952" y="10711272"/>
            <a:ext cx="1125622" cy="52411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907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System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Designer</a:t>
            </a:r>
          </a:p>
        </p:txBody>
      </p:sp>
      <p:sp>
        <p:nvSpPr>
          <p:cNvPr id="166" name="Connecteur droit 165"/>
          <p:cNvSpPr/>
          <p:nvPr/>
        </p:nvSpPr>
        <p:spPr>
          <a:xfrm flipV="1">
            <a:off x="16241350" y="6174790"/>
            <a:ext cx="0" cy="2205201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headEnd type="arrow"/>
          </a:ln>
        </p:spPr>
        <p:txBody>
          <a:bodyPr vert="horz" wrap="none" lIns="89802" tIns="48983" rIns="89802" bIns="48983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       generates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67" name="Forme libre 166"/>
          <p:cNvSpPr/>
          <p:nvPr/>
        </p:nvSpPr>
        <p:spPr>
          <a:xfrm>
            <a:off x="17794754" y="11394417"/>
            <a:ext cx="1431274" cy="12575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gradFill>
            <a:gsLst>
              <a:gs pos="0">
                <a:srgbClr val="CCFFCC"/>
              </a:gs>
              <a:gs pos="100000">
                <a:srgbClr val="99CC66"/>
              </a:gs>
            </a:gsLst>
            <a:lin ang="36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 Coordination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/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952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Communication</a:t>
            </a:r>
          </a:p>
        </p:txBody>
      </p:sp>
      <p:sp>
        <p:nvSpPr>
          <p:cNvPr id="168" name="Connecteur droit 167"/>
          <p:cNvSpPr/>
          <p:nvPr/>
        </p:nvSpPr>
        <p:spPr>
          <a:xfrm>
            <a:off x="16645620" y="11845058"/>
            <a:ext cx="1000879" cy="8490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69" name="Connecteur droit 168"/>
          <p:cNvSpPr/>
          <p:nvPr/>
        </p:nvSpPr>
        <p:spPr>
          <a:xfrm>
            <a:off x="16658029" y="12166058"/>
            <a:ext cx="787968" cy="4539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70" name="Connecteur droit 169"/>
          <p:cNvSpPr/>
          <p:nvPr/>
        </p:nvSpPr>
        <p:spPr>
          <a:xfrm>
            <a:off x="16627006" y="11629208"/>
            <a:ext cx="1061945" cy="80331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71" name="Connecteur droit 170"/>
          <p:cNvSpPr/>
          <p:nvPr/>
        </p:nvSpPr>
        <p:spPr>
          <a:xfrm flipV="1">
            <a:off x="16651824" y="12332599"/>
            <a:ext cx="851645" cy="61717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72" name="Connecteur droit 171"/>
          <p:cNvSpPr/>
          <p:nvPr/>
        </p:nvSpPr>
        <p:spPr>
          <a:xfrm flipV="1">
            <a:off x="17194226" y="9965756"/>
            <a:ext cx="1092314" cy="13584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73" name="Connecteur droit 172"/>
          <p:cNvSpPr/>
          <p:nvPr/>
        </p:nvSpPr>
        <p:spPr>
          <a:xfrm>
            <a:off x="17227208" y="10280550"/>
            <a:ext cx="1053781" cy="6205"/>
          </a:xfrm>
          <a:prstGeom prst="line">
            <a:avLst/>
          </a:prstGeom>
          <a:noFill/>
          <a:ln w="0">
            <a:solidFill>
              <a:srgbClr val="336633"/>
            </a:solidFill>
            <a:prstDash val="solid"/>
            <a:headEnd type="arrow"/>
            <a:tailEnd type="arrow"/>
          </a:ln>
        </p:spPr>
        <p:txBody>
          <a:bodyPr vert="horz" wrap="none" lIns="81638" tIns="40819" rIns="81638" bIns="40819" anchor="ctr" anchorCtr="0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grpSp>
        <p:nvGrpSpPr>
          <p:cNvPr id="174" name="Groupe 173"/>
          <p:cNvGrpSpPr/>
          <p:nvPr/>
        </p:nvGrpSpPr>
        <p:grpSpPr>
          <a:xfrm>
            <a:off x="20334015" y="11456461"/>
            <a:ext cx="1078271" cy="1202689"/>
            <a:chOff x="22416840" y="12629159"/>
            <a:chExt cx="1188719" cy="1325881"/>
          </a:xfrm>
        </p:grpSpPr>
        <p:sp>
          <p:nvSpPr>
            <p:cNvPr id="175" name="Forme libre 174"/>
            <p:cNvSpPr/>
            <p:nvPr/>
          </p:nvSpPr>
          <p:spPr>
            <a:xfrm>
              <a:off x="22416840" y="12641760"/>
              <a:ext cx="1122480" cy="11660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pic>
          <p:nvPicPr>
            <p:cNvPr id="176" name="Image 175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lum/>
              <a:alphaModFix/>
            </a:blip>
            <a:srcRect/>
            <a:stretch>
              <a:fillRect/>
            </a:stretch>
          </p:blipFill>
          <p:spPr>
            <a:xfrm>
              <a:off x="22511160" y="1280484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Forme libre 176"/>
            <p:cNvSpPr/>
            <p:nvPr/>
          </p:nvSpPr>
          <p:spPr>
            <a:xfrm>
              <a:off x="22506840" y="12804840"/>
              <a:ext cx="1098719" cy="11502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FFCC99"/>
                </a:gs>
                <a:gs pos="100000">
                  <a:srgbClr val="FFFFFF"/>
                </a:gs>
              </a:gsLst>
              <a:lin ang="5400000"/>
            </a:gradFill>
            <a:ln w="0">
              <a:solidFill>
                <a:srgbClr val="808080"/>
              </a:solidFill>
              <a:prstDash val="solid"/>
            </a:ln>
          </p:spPr>
          <p:txBody>
            <a:bodyPr vert="horz" wrap="none" lIns="8164" tIns="40819" rIns="8164" bIns="40819" anchor="ctr" anchorCtr="0" compatLnSpc="0">
              <a:no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lang="en-US" sz="1633">
                <a:latin typeface="Arial" pitchFamily="18"/>
                <a:ea typeface="DejaVu Sans" pitchFamily="2"/>
                <a:cs typeface="Lohit Hindi" pitchFamily="2"/>
              </a:endParaRPr>
            </a:p>
          </p:txBody>
        </p:sp>
        <p:sp>
          <p:nvSpPr>
            <p:cNvPr id="178" name="ZoneTexte 177"/>
            <p:cNvSpPr txBox="1"/>
            <p:nvPr/>
          </p:nvSpPr>
          <p:spPr>
            <a:xfrm>
              <a:off x="22431240" y="126291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A</a:t>
              </a:r>
            </a:p>
          </p:txBody>
        </p:sp>
        <p:sp>
          <p:nvSpPr>
            <p:cNvPr id="179" name="ZoneTexte 178"/>
            <p:cNvSpPr txBox="1"/>
            <p:nvPr/>
          </p:nvSpPr>
          <p:spPr>
            <a:xfrm>
              <a:off x="22544280" y="12923640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  <p:pic>
          <p:nvPicPr>
            <p:cNvPr id="180" name="Image 179">
              <a:extLst>
                <a:ext uri="{FF2B5EF4-FFF2-40B4-BE49-F238E27FC236}">
                  <a16:creationId xmlns=""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22597200" y="12991680"/>
              <a:ext cx="955799" cy="85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ZoneTexte 180"/>
            <p:cNvSpPr txBox="1"/>
            <p:nvPr/>
          </p:nvSpPr>
          <p:spPr>
            <a:xfrm>
              <a:off x="22537440" y="12819959"/>
              <a:ext cx="630344" cy="2234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81638" tIns="40819" rIns="81638" bIns="40819" anchorCtr="0" compatLnSpc="0">
              <a:spAutoFit/>
            </a:bodyPr>
            <a:lstStyle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816" b="1">
                  <a:latin typeface="Arial" pitchFamily="18"/>
                  <a:ea typeface="DejaVu Sans" pitchFamily="2"/>
                  <a:cs typeface="Lohit Hindi" pitchFamily="2"/>
                </a:rPr>
                <a:t>Model B</a:t>
              </a:r>
            </a:p>
          </p:txBody>
        </p:sp>
      </p:grpSp>
      <p:sp>
        <p:nvSpPr>
          <p:cNvPr id="182" name="Connecteur droit 181"/>
          <p:cNvSpPr/>
          <p:nvPr/>
        </p:nvSpPr>
        <p:spPr>
          <a:xfrm>
            <a:off x="17288599" y="11071131"/>
            <a:ext cx="839237" cy="329164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498039" sp="100000"/>
              <a:ds d="498039" sp="100000"/>
              <a:ds d="398039" sp="100000"/>
            </a:custDash>
            <a:tailEnd type="arrow"/>
          </a:ln>
        </p:spPr>
        <p:txBody>
          <a:bodyPr vert="horz" wrap="none" lIns="89802" tIns="48983" rIns="89802" bIns="48983" anchor="ctr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179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179">
                <a:latin typeface="Arial" pitchFamily="18"/>
                <a:ea typeface="DejaVu Sans" pitchFamily="2"/>
                <a:cs typeface="Lohit Hindi" pitchFamily="2"/>
              </a:rPr>
              <a:t>defines</a:t>
            </a: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  <a:p>
            <a:pPr algn="ctr" hangingPunct="0">
              <a:spcBef>
                <a:spcPts val="0"/>
              </a:spcBef>
              <a:spcAft>
                <a:spcPts val="0"/>
              </a:spcAft>
            </a:pPr>
            <a:endParaRPr lang="en-US" sz="1270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83" name="Forme libre 182"/>
          <p:cNvSpPr/>
          <p:nvPr/>
        </p:nvSpPr>
        <p:spPr>
          <a:xfrm>
            <a:off x="20201436" y="7900973"/>
            <a:ext cx="996633" cy="10433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FFCC99"/>
              </a:gs>
              <a:gs pos="100000">
                <a:srgbClr val="FFFFFF"/>
              </a:gs>
            </a:gsLst>
            <a:lin ang="5400000"/>
          </a:gradFill>
          <a:ln w="0">
            <a:solidFill>
              <a:srgbClr val="808080"/>
            </a:solidFill>
            <a:prstDash val="solid"/>
          </a:ln>
        </p:spPr>
        <p:txBody>
          <a:bodyPr vert="horz" wrap="none" lIns="8164" tIns="40819" rIns="8164" bIns="408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en-US" sz="1633"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20049263" y="7919260"/>
            <a:ext cx="1125622" cy="43725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Language 2</a:t>
            </a:r>
          </a:p>
        </p:txBody>
      </p:sp>
      <p:sp>
        <p:nvSpPr>
          <p:cNvPr id="185" name="ZoneTexte 184"/>
          <p:cNvSpPr txBox="1"/>
          <p:nvPr/>
        </p:nvSpPr>
        <p:spPr>
          <a:xfrm>
            <a:off x="19917336" y="10453949"/>
            <a:ext cx="1125622" cy="457824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algn="ctr" hangingPunct="0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latin typeface="Arial" pitchFamily="18"/>
                <a:ea typeface="DejaVu Sans" pitchFamily="2"/>
                <a:cs typeface="Lohit Hindi" pitchFamily="2"/>
              </a:rPr>
              <a:t>Conforms to</a:t>
            </a:r>
          </a:p>
        </p:txBody>
      </p:sp>
      <p:pic>
        <p:nvPicPr>
          <p:cNvPr id="213" name="Image 5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750490" y="100390"/>
            <a:ext cx="1788748" cy="797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02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Behavioral</a:t>
            </a:r>
            <a:r>
              <a:rPr lang="fr-FR" dirty="0" smtClean="0"/>
              <a:t> Model Coordination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fr-FR" smtClean="0">
                <a:solidFill>
                  <a:srgbClr val="FFFFFF"/>
                </a:solidFill>
                <a:cs typeface="Arial"/>
              </a:rPr>
              <a:t>- </a:t>
            </a:r>
            <a:fld id="{CCD8A327-4A42-4F42-8894-A6F43B7F265B}" type="slidenum">
              <a:rPr lang="fr-FR" smtClean="0">
                <a:solidFill>
                  <a:srgbClr val="FFFFFF"/>
                </a:solidFill>
                <a:cs typeface="Arial"/>
              </a:rPr>
              <a:pPr>
                <a:defRPr/>
              </a:pPr>
              <a:t>92</a:t>
            </a:fld>
            <a:endParaRPr lang="fr-FR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5"/>
          </p:nvPr>
        </p:nvSpPr>
        <p:spPr>
          <a:xfrm>
            <a:off x="1475656" y="6488113"/>
            <a:ext cx="7056783" cy="27305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FFFFFF"/>
                </a:solidFill>
              </a:rPr>
              <a:t>From Model Engineering to Language Engineering </a:t>
            </a:r>
            <a:r>
              <a:rPr lang="en-US" dirty="0">
                <a:solidFill>
                  <a:srgbClr val="FFFFFF"/>
                </a:solidFill>
              </a:rPr>
              <a:t>– B. Combemale (Univ. Rennes 1) – Jan. 12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, 2017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5" name="Image 4" descr="screenshot-coffeemachine_cropp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5" y="984040"/>
            <a:ext cx="8792282" cy="448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338" y="148251"/>
            <a:ext cx="1311158" cy="58483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67544" y="5642098"/>
            <a:ext cx="8568952" cy="5232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45713" rIns="91425" bIns="45713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Matias </a:t>
            </a:r>
            <a:r>
              <a:rPr lang="fr-FR" sz="1400" dirty="0" err="1">
                <a:solidFill>
                  <a:srgbClr val="000000"/>
                </a:solidFill>
              </a:rPr>
              <a:t>Ezequiel</a:t>
            </a:r>
            <a:r>
              <a:rPr lang="fr-FR" sz="1400" dirty="0">
                <a:solidFill>
                  <a:srgbClr val="000000"/>
                </a:solidFill>
              </a:rPr>
              <a:t> Vara Larsen, Julien </a:t>
            </a:r>
            <a:r>
              <a:rPr lang="fr-FR" sz="1400" dirty="0" err="1">
                <a:solidFill>
                  <a:srgbClr val="000000"/>
                </a:solidFill>
              </a:rPr>
              <a:t>Deantoni</a:t>
            </a:r>
            <a:r>
              <a:rPr lang="fr-FR" sz="1400" dirty="0">
                <a:solidFill>
                  <a:srgbClr val="000000"/>
                </a:solidFill>
              </a:rPr>
              <a:t>, Benoit Combemale, Frédéric </a:t>
            </a:r>
            <a:r>
              <a:rPr lang="fr-FR" sz="1400" dirty="0" smtClean="0">
                <a:solidFill>
                  <a:srgbClr val="000000"/>
                </a:solidFill>
              </a:rPr>
              <a:t>Mallet, "A </a:t>
            </a:r>
            <a:r>
              <a:rPr lang="fr-FR" sz="1400" dirty="0" err="1">
                <a:solidFill>
                  <a:srgbClr val="000000"/>
                </a:solidFill>
              </a:rPr>
              <a:t>Behavioral</a:t>
            </a:r>
            <a:r>
              <a:rPr lang="fr-FR" sz="1400" dirty="0">
                <a:solidFill>
                  <a:srgbClr val="000000"/>
                </a:solidFill>
              </a:rPr>
              <a:t> Coordination </a:t>
            </a:r>
            <a:r>
              <a:rPr lang="fr-FR" sz="1400" dirty="0" err="1">
                <a:solidFill>
                  <a:srgbClr val="000000"/>
                </a:solidFill>
              </a:rPr>
              <a:t>Operator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err="1">
                <a:solidFill>
                  <a:srgbClr val="000000"/>
                </a:solidFill>
              </a:rPr>
              <a:t>Language</a:t>
            </a:r>
            <a:r>
              <a:rPr lang="fr-FR" sz="1400" dirty="0">
                <a:solidFill>
                  <a:srgbClr val="000000"/>
                </a:solidFill>
              </a:rPr>
              <a:t> (</a:t>
            </a:r>
            <a:r>
              <a:rPr lang="fr-FR" sz="1400" dirty="0" err="1">
                <a:solidFill>
                  <a:srgbClr val="000000"/>
                </a:solidFill>
              </a:rPr>
              <a:t>BCOoL</a:t>
            </a:r>
            <a:r>
              <a:rPr lang="fr-FR" sz="1400" dirty="0" smtClean="0">
                <a:solidFill>
                  <a:srgbClr val="000000"/>
                </a:solidFill>
              </a:rPr>
              <a:t>)," </a:t>
            </a:r>
            <a:r>
              <a:rPr lang="fr-FR" sz="1400" dirty="0">
                <a:solidFill>
                  <a:srgbClr val="000000"/>
                </a:solidFill>
              </a:rPr>
              <a:t>In </a:t>
            </a:r>
            <a:r>
              <a:rPr lang="fr-FR" sz="1400" dirty="0" smtClean="0">
                <a:solidFill>
                  <a:srgbClr val="000000"/>
                </a:solidFill>
              </a:rPr>
              <a:t>MODELS 2015</a:t>
            </a:r>
            <a:endParaRPr lang="fr-FR" sz="140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0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 messages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DSLs </a:t>
            </a:r>
            <a:r>
              <a:rPr lang="en-US" dirty="0"/>
              <a:t>are important (as intuited for a long time – it will become more and more </a:t>
            </a:r>
            <a:r>
              <a:rPr lang="en-US" dirty="0" smtClean="0"/>
              <a:t>apparent)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DSL </a:t>
            </a:r>
            <a:r>
              <a:rPr lang="en-US" dirty="0"/>
              <a:t>technology is </a:t>
            </a:r>
            <a:r>
              <a:rPr lang="en-US" dirty="0" smtClean="0"/>
              <a:t>here and ready to use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Over 30 </a:t>
            </a:r>
            <a:r>
              <a:rPr lang="en-US" dirty="0"/>
              <a:t>language workbenches in the wild (cf. </a:t>
            </a:r>
            <a:r>
              <a:rPr lang="en-US" u="sng" dirty="0">
                <a:solidFill>
                  <a:schemeClr val="bg2"/>
                </a:solidFill>
              </a:rPr>
              <a:t>http://</a:t>
            </a:r>
            <a:r>
              <a:rPr lang="en-US" u="sng" dirty="0" smtClean="0">
                <a:solidFill>
                  <a:schemeClr val="bg2"/>
                </a:solidFill>
              </a:rPr>
              <a:t>2016.splashcon.org/track/lwc2016</a:t>
            </a:r>
            <a:r>
              <a:rPr lang="en-US" dirty="0" smtClean="0"/>
              <a:t>)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endParaRPr lang="en-US" dirty="0" smtClean="0"/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Software language engineering is maturing to support MDE</a:t>
            </a:r>
          </a:p>
        </p:txBody>
      </p:sp>
    </p:spTree>
    <p:extLst>
      <p:ext uri="{BB962C8B-B14F-4D97-AF65-F5344CB8AC3E}">
        <p14:creationId xmlns:p14="http://schemas.microsoft.com/office/powerpoint/2010/main" val="14350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 and discussion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CCD8A327-4A42-4F42-8894-A6F43B7F265B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000" dirty="0" smtClean="0"/>
              <a:t>Today you have 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executed models of the FSM language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extended its </a:t>
            </a:r>
            <a:r>
              <a:rPr lang="en-US" sz="1800" b="1" dirty="0" err="1" smtClean="0"/>
              <a:t>metamodel</a:t>
            </a:r>
            <a:r>
              <a:rPr lang="en-US" sz="1800" b="1" dirty="0" smtClean="0"/>
              <a:t> </a:t>
            </a:r>
            <a:r>
              <a:rPr lang="en-US" sz="1800" dirty="0" smtClean="0"/>
              <a:t>with new variables, guards, and transitions using </a:t>
            </a:r>
            <a:r>
              <a:rPr lang="en-US" sz="1800" b="1" dirty="0" err="1" smtClean="0"/>
              <a:t>Ecore</a:t>
            </a:r>
            <a:endParaRPr lang="en-US" sz="1800" b="1" dirty="0" smtClean="0"/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restricted it with </a:t>
            </a:r>
            <a:r>
              <a:rPr lang="en-US" sz="1800" b="1" dirty="0" smtClean="0"/>
              <a:t>OCL well-formedness </a:t>
            </a:r>
            <a:r>
              <a:rPr lang="en-US" sz="1800" dirty="0" smtClean="0"/>
              <a:t>rules using </a:t>
            </a:r>
            <a:r>
              <a:rPr lang="en-US" sz="1800" b="1" dirty="0" err="1" smtClean="0"/>
              <a:t>OclInEcore</a:t>
            </a:r>
            <a:endParaRPr lang="en-US" sz="1800" b="1" dirty="0" smtClean="0"/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augmented its </a:t>
            </a:r>
            <a:r>
              <a:rPr lang="en-US" sz="1800" b="1" dirty="0" smtClean="0"/>
              <a:t>dynamic semantics </a:t>
            </a:r>
            <a:r>
              <a:rPr lang="en-US" sz="1800" dirty="0" smtClean="0"/>
              <a:t>to consider the new modeling elements using </a:t>
            </a:r>
            <a:r>
              <a:rPr lang="en-US" sz="1800" b="1" dirty="0" smtClean="0"/>
              <a:t>Kermeta 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extended its concrete </a:t>
            </a:r>
            <a:r>
              <a:rPr lang="en-US" sz="1800" b="1" dirty="0" smtClean="0"/>
              <a:t>graphical syntax </a:t>
            </a:r>
            <a:r>
              <a:rPr lang="en-US" sz="1800" dirty="0" smtClean="0"/>
              <a:t>and </a:t>
            </a:r>
            <a:r>
              <a:rPr lang="en-US" sz="1800" b="1" dirty="0" smtClean="0"/>
              <a:t>editor</a:t>
            </a:r>
            <a:r>
              <a:rPr lang="en-US" sz="1800" dirty="0" smtClean="0"/>
              <a:t> using </a:t>
            </a:r>
            <a:r>
              <a:rPr lang="en-US" sz="1800" b="1" dirty="0" smtClean="0"/>
              <a:t>Sirius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b="1" dirty="0"/>
              <a:t>combined two modeling languages </a:t>
            </a:r>
            <a:r>
              <a:rPr lang="en-US" sz="1800" dirty="0"/>
              <a:t>to produce executable architecture models using </a:t>
            </a:r>
            <a:r>
              <a:rPr lang="en-US" sz="1800" b="1" dirty="0" err="1"/>
              <a:t>Melange</a:t>
            </a:r>
            <a:endParaRPr lang="en-US" sz="1800" b="1" dirty="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/>
              <a:t>Tomorrow you would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Use </a:t>
            </a:r>
            <a:r>
              <a:rPr lang="en-US" sz="1800" b="1" dirty="0" smtClean="0"/>
              <a:t>other meta programming approaches </a:t>
            </a:r>
            <a:r>
              <a:rPr lang="en-US" sz="1800" dirty="0" smtClean="0"/>
              <a:t>(ALE, XMOF)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Bring </a:t>
            </a:r>
            <a:r>
              <a:rPr lang="en-US" sz="1800" b="1" dirty="0" smtClean="0"/>
              <a:t>textual concrete syntax </a:t>
            </a:r>
            <a:r>
              <a:rPr lang="en-US" sz="1800" dirty="0" smtClean="0"/>
              <a:t>to editors and animators</a:t>
            </a:r>
            <a:r>
              <a:rPr lang="en-US" sz="1800" b="1" dirty="0" smtClean="0"/>
              <a:t> </a:t>
            </a:r>
            <a:r>
              <a:rPr lang="en-US" sz="1800" dirty="0" smtClean="0"/>
              <a:t>(</a:t>
            </a:r>
            <a:r>
              <a:rPr lang="en-US" sz="1800" dirty="0" err="1"/>
              <a:t>X</a:t>
            </a:r>
            <a:r>
              <a:rPr lang="en-US" sz="1800" dirty="0" err="1" smtClean="0"/>
              <a:t>text</a:t>
            </a:r>
            <a:r>
              <a:rPr lang="en-US" sz="1800" dirty="0" smtClean="0"/>
              <a:t>)</a:t>
            </a:r>
            <a:endParaRPr lang="en-US" sz="1800" dirty="0"/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Add</a:t>
            </a:r>
            <a:r>
              <a:rPr lang="en-US" sz="1800" b="1" dirty="0" smtClean="0"/>
              <a:t> concurrency constraints </a:t>
            </a:r>
            <a:r>
              <a:rPr lang="en-US" sz="1800" dirty="0" smtClean="0"/>
              <a:t>into the behavioral semantics of domain specific concepts (MOCCML)</a:t>
            </a:r>
          </a:p>
          <a:p>
            <a:pPr marL="1190512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1800" dirty="0" smtClean="0"/>
              <a:t>Coordinate </a:t>
            </a:r>
            <a:r>
              <a:rPr lang="en-US" sz="1800" b="1" dirty="0" smtClean="0"/>
              <a:t>heterogeneous executable modeling languages</a:t>
            </a:r>
            <a:r>
              <a:rPr lang="en-US" sz="1800" dirty="0" smtClean="0"/>
              <a:t> to support concurrent model execution (</a:t>
            </a:r>
            <a:r>
              <a:rPr lang="en-US" sz="1800" dirty="0" err="1" smtClean="0"/>
              <a:t>BCOoL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22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r_PPT-sc-en">
  <a:themeElements>
    <a:clrScheme name="inr-PPT(2)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inr-PPT(2)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nr-PPT(2)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xte et chapitre orange">
  <a:themeElements>
    <a:clrScheme name="Texte et chapitre oran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oran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oran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uv visuel et sommaire">
  <a:themeElements>
    <a:clrScheme name="Couv visuel et sommai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visuel et sommai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 cmpd="sng" algn="ctr">
          <a:solidFill>
            <a:srgbClr val="0000CC"/>
          </a:solidFill>
          <a:prstDash val="solid"/>
          <a:round/>
          <a:headEnd type="none" w="med" len="med"/>
          <a:tailEnd type="arrow" w="med" len="med"/>
        </a:ln>
        <a:extLst/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visuel et sommai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uv logo equipe  et dernière">
  <a:themeElements>
    <a:clrScheme name="Couv logo equipe  et dernièr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Couv logo equipe  et dernièr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uv logo equipe  et dernièr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xte et chapitre rouge">
  <a:themeElements>
    <a:clrScheme name="Texte et chapitre rouge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roug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rouge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 cmpd="sng" algn="ctr">
          <a:solidFill>
            <a:srgbClr val="0000CC"/>
          </a:solidFill>
          <a:prstDash val="solid"/>
          <a:round/>
          <a:headEnd type="none" w="med" len="med"/>
          <a:tailEnd type="arrow" w="med" len="med"/>
        </a:ln>
        <a:extLst/>
      </a:spPr>
      <a:bodyPr rtlCol="0" anchor="ctr"/>
      <a:lstStyle>
        <a:defPPr algn="ctr">
          <a:defRPr dirty="0"/>
        </a:defPPr>
      </a:lstStyle>
    </a:spDef>
    <a:lnDef>
      <a:spPr>
        <a:ln>
          <a:solidFill>
            <a:schemeClr val="tx1"/>
          </a:solidFill>
          <a:headEnd type="none" w="med" len="med"/>
          <a:tailEnd type="arrow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exte et chapitre vert">
  <a:themeElements>
    <a:clrScheme name="Texte et chapitre ver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er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er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xte et chapitre violet">
  <a:themeElements>
    <a:clrScheme name="Texte et chapitre violet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violet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violet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xte et chapitre gris">
  <a:themeElements>
    <a:clrScheme name="Texte et chapitre gris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gri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gris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xte et chapitre kaki">
  <a:themeElements>
    <a:clrScheme name="Texte et chapitre kaki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kaki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kaki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inr_PPT-sc-en</Template>
  <TotalTime>2902</TotalTime>
  <Words>3697</Words>
  <Application>Microsoft Macintosh PowerPoint</Application>
  <PresentationFormat>Présentation à l'écran (4:3)</PresentationFormat>
  <Paragraphs>774</Paragraphs>
  <Slides>94</Slides>
  <Notes>14</Notes>
  <HiddenSlides>3</HiddenSlides>
  <MMClips>0</MMClips>
  <ScaleCrop>false</ScaleCrop>
  <HeadingPairs>
    <vt:vector size="8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15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129" baseType="lpstr">
      <vt:lpstr>Apple Chancery</vt:lpstr>
      <vt:lpstr>Arial Black</vt:lpstr>
      <vt:lpstr>Arial Hebrew</vt:lpstr>
      <vt:lpstr>Arial Rounded MT Bold</vt:lpstr>
      <vt:lpstr>Avenir Roman</vt:lpstr>
      <vt:lpstr>Calibri</vt:lpstr>
      <vt:lpstr>Comic Sans MS</vt:lpstr>
      <vt:lpstr>Courier New</vt:lpstr>
      <vt:lpstr>DejaVu Sans</vt:lpstr>
      <vt:lpstr>Garamond</vt:lpstr>
      <vt:lpstr>Helvetica Neue</vt:lpstr>
      <vt:lpstr>Helvetica Neue Light</vt:lpstr>
      <vt:lpstr>Lohit Hindi</vt:lpstr>
      <vt:lpstr>Lucida Grande</vt:lpstr>
      <vt:lpstr>ＭＳ Ｐゴシック</vt:lpstr>
      <vt:lpstr>Times New Roman</vt:lpstr>
      <vt:lpstr>Yanone Kaffeesatz Bold</vt:lpstr>
      <vt:lpstr>ヒラギノ角ゴ ProN W3</vt:lpstr>
      <vt:lpstr>Arial</vt:lpstr>
      <vt:lpstr>inr_PPT-sc-en</vt:lpstr>
      <vt:lpstr>Couv visuel et sommaire</vt:lpstr>
      <vt:lpstr>Couv logo equipe  et dernière</vt:lpstr>
      <vt:lpstr>Texte et chapitre rouge</vt:lpstr>
      <vt:lpstr>Texte et chapitre bleu</vt:lpstr>
      <vt:lpstr>Texte et chapitre vert</vt:lpstr>
      <vt:lpstr>Texte et chapitre violet</vt:lpstr>
      <vt:lpstr>Texte et chapitre gris</vt:lpstr>
      <vt:lpstr>Texte et chapitre kaki</vt:lpstr>
      <vt:lpstr>Texte et chapitre orange</vt:lpstr>
      <vt:lpstr>1_Texte et chapitre kaki</vt:lpstr>
      <vt:lpstr>1_Texte et chapitre bleu</vt:lpstr>
      <vt:lpstr>2_Texte et chapitre bleu</vt:lpstr>
      <vt:lpstr>3_Texte et chapitre bleu</vt:lpstr>
      <vt:lpstr>4_Texte et chapitre bleu</vt:lpstr>
      <vt:lpstr>Visio</vt:lpstr>
      <vt:lpstr>Présentation PowerPoint</vt:lpstr>
      <vt:lpstr>Tutorial website</vt:lpstr>
      <vt:lpstr>LANGUAGE ENGINEERING</vt:lpstr>
      <vt:lpstr>Complex Software-Intensive Systems</vt:lpstr>
      <vt:lpstr>Présentation PowerPoint</vt:lpstr>
      <vt:lpstr>Présentation PowerPoint</vt:lpstr>
      <vt:lpstr>Model-Driven Engineering (MDE)</vt:lpstr>
      <vt:lpstr>Domain-Specific Languages (DSLs)</vt:lpstr>
      <vt:lpstr>Présentation PowerPoint</vt:lpstr>
      <vt:lpstr>Présentation PowerPoint</vt:lpstr>
      <vt:lpstr>Language-Oriented Programming &amp; Modeling</vt:lpstr>
      <vt:lpstr>Language Design and Implementation</vt:lpstr>
      <vt:lpstr>Présentation PowerPoint</vt:lpstr>
      <vt:lpstr>Software Language Engineering (SLE)</vt:lpstr>
      <vt:lpstr>Présentation PowerPoint</vt:lpstr>
      <vt:lpstr>GEMOC</vt:lpstr>
      <vt:lpstr>The GEMOC initiative</vt:lpstr>
      <vt:lpstr>The GEMOC Research Challenges</vt:lpstr>
      <vt:lpstr>The GEMOC Eclipse Research Consortium</vt:lpstr>
      <vt:lpstr>The GEMOC Studio</vt:lpstr>
      <vt:lpstr>The GEMOC Eclipse Project</vt:lpstr>
      <vt:lpstr>The GEMOC Studio: Major Components</vt:lpstr>
      <vt:lpstr>The GEMOC Studio</vt:lpstr>
      <vt:lpstr>Breathe Life Into Your Designer!</vt:lpstr>
      <vt:lpstr>Activity Diagram Debugger</vt:lpstr>
      <vt:lpstr>Reifying Concurrency in xDSML: Limitations</vt:lpstr>
      <vt:lpstr>Reifying Concurrency in xDSML: Approach</vt:lpstr>
      <vt:lpstr>Weave Concurrency Constraints Into Your DSL!</vt:lpstr>
      <vt:lpstr>Activity Diagram Debugger</vt:lpstr>
      <vt:lpstr>Coping with Semantic Variation Points</vt:lpstr>
      <vt:lpstr>Arduino Designer (&amp; Debugger)</vt:lpstr>
      <vt:lpstr>Transformation Lg Debugger</vt:lpstr>
      <vt:lpstr>Farming System Modeling</vt:lpstr>
      <vt:lpstr>Behavioral Model Coordination</vt:lpstr>
      <vt:lpstr>The GEMOC Studio</vt:lpstr>
      <vt:lpstr>Présentation PowerPoint</vt:lpstr>
      <vt:lpstr>This tutorial</vt:lpstr>
      <vt:lpstr>You will learn how to</vt:lpstr>
      <vt:lpstr>A few notes on the tutorial </vt:lpstr>
      <vt:lpstr>Eclipse as a platform</vt:lpstr>
      <vt:lpstr>Modeling workbench vs. language workbench</vt:lpstr>
      <vt:lpstr>Hands on - content</vt:lpstr>
      <vt:lpstr>Breathe Life Into Your Designer!</vt:lpstr>
      <vt:lpstr>Program outline (see README)</vt:lpstr>
      <vt:lpstr>TODO</vt:lpstr>
      <vt:lpstr>Weave Concurrency Constraints Into Your DSL!</vt:lpstr>
      <vt:lpstr>TODO</vt:lpstr>
      <vt:lpstr>Conclusion</vt:lpstr>
      <vt:lpstr>TODO</vt:lpstr>
      <vt:lpstr>Running the FSM Example</vt:lpstr>
      <vt:lpstr>Load the FSM language</vt:lpstr>
      <vt:lpstr>Start the modeling workbench</vt:lpstr>
      <vt:lpstr>Examine and run your models</vt:lpstr>
      <vt:lpstr>ABSTRACT SYNTAX EXTENSION</vt:lpstr>
      <vt:lpstr>Abstract syntax defines your domain</vt:lpstr>
      <vt:lpstr>Ecore/EMF</vt:lpstr>
      <vt:lpstr>Ecore most used concepts</vt:lpstr>
      <vt:lpstr>OCL invariants</vt:lpstr>
      <vt:lpstr>Présentation PowerPoint</vt:lpstr>
      <vt:lpstr>Extend FSM abstract syntax</vt:lpstr>
      <vt:lpstr>Add concept Variable</vt:lpstr>
      <vt:lpstr>Add concept Guard</vt:lpstr>
      <vt:lpstr>Add concept Action</vt:lpstr>
      <vt:lpstr>Add OCL invariant</vt:lpstr>
      <vt:lpstr>DYNAMIC SEMANTICS EXTENSION</vt:lpstr>
      <vt:lpstr>Adding behavior to models</vt:lpstr>
      <vt:lpstr>Adding operational behavior to models</vt:lpstr>
      <vt:lpstr>Meet Kermeta and Melange</vt:lpstr>
      <vt:lpstr>Combining language parts with Melange</vt:lpstr>
      <vt:lpstr>Présentation PowerPoint</vt:lpstr>
      <vt:lpstr>Extend FSM dynamic semantics</vt:lpstr>
      <vt:lpstr>Edit Kermeta aspects</vt:lpstr>
      <vt:lpstr>Generate executable language</vt:lpstr>
      <vt:lpstr>Inspect woven-in operations</vt:lpstr>
      <vt:lpstr>Create and run extended model</vt:lpstr>
      <vt:lpstr>Concrete syntax extension</vt:lpstr>
      <vt:lpstr>Graphical concrete syntax with Sirius</vt:lpstr>
      <vt:lpstr>Views for language engineers and modelers</vt:lpstr>
      <vt:lpstr>Examples of viewpoints</vt:lpstr>
      <vt:lpstr>Présentation PowerPoint</vt:lpstr>
      <vt:lpstr>Extend FSM concrete syntax</vt:lpstr>
      <vt:lpstr>Final representation</vt:lpstr>
      <vt:lpstr>Mind the different perspectives</vt:lpstr>
      <vt:lpstr>WRAP-UP and Discussion</vt:lpstr>
      <vt:lpstr>Reifying concurrency in executable DSLs</vt:lpstr>
      <vt:lpstr>Activity diagram debugger</vt:lpstr>
      <vt:lpstr>Coping with semantic variation points</vt:lpstr>
      <vt:lpstr>Summary of the sequential approach</vt:lpstr>
      <vt:lpstr>Concurrency management</vt:lpstr>
      <vt:lpstr>Model coordination</vt:lpstr>
      <vt:lpstr>Présentation PowerPoint</vt:lpstr>
      <vt:lpstr>Behavioral Model Coordination</vt:lpstr>
      <vt:lpstr>Take-away messages</vt:lpstr>
      <vt:lpstr>Wrap-up and discussion</vt:lpstr>
    </vt:vector>
  </TitlesOfParts>
  <Manager/>
  <Company>INRIA</Company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Formalization of Product Comparison Matrices</dc:title>
  <dc:subject/>
  <dc:creator>Guillaume Becan</dc:creator>
  <cp:keywords/>
  <dc:description/>
  <cp:lastModifiedBy>Utilisateur de Microsoft Office</cp:lastModifiedBy>
  <cp:revision>2849</cp:revision>
  <cp:lastPrinted>2016-03-17T10:26:00Z</cp:lastPrinted>
  <dcterms:created xsi:type="dcterms:W3CDTF">2014-09-08T10:04:47Z</dcterms:created>
  <dcterms:modified xsi:type="dcterms:W3CDTF">2017-09-14T22:19:59Z</dcterms:modified>
  <cp:category/>
</cp:coreProperties>
</file>